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6" r:id="rId6"/>
    <p:sldId id="267" r:id="rId7"/>
    <p:sldId id="268" r:id="rId8"/>
    <p:sldId id="269" r:id="rId9"/>
    <p:sldId id="259" r:id="rId10"/>
    <p:sldId id="261" r:id="rId11"/>
    <p:sldId id="262" r:id="rId12"/>
    <p:sldId id="263" r:id="rId13"/>
    <p:sldId id="264" r:id="rId14"/>
    <p:sldId id="265"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p:normalViewPr>
  <p:slideViewPr>
    <p:cSldViewPr snapToGrid="0">
      <p:cViewPr varScale="1">
        <p:scale>
          <a:sx n="91" d="100"/>
          <a:sy n="91" d="100"/>
        </p:scale>
        <p:origin x="-438"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2844129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99363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215084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3880998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802508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1041274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4"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3984160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1537622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2375196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340452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3229733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193906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381820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3"/>
          <p:cNvSpPr>
            <a:spLocks noGrp="1"/>
          </p:cNvSpPr>
          <p:nvPr>
            <p:ph type="ftr" sz="quarter" idx="11"/>
          </p:nvPr>
        </p:nvSpPr>
        <p:spPr/>
        <p:txBody>
          <a:bodyPr/>
          <a:lstStyle/>
          <a:p>
            <a:endParaRPr lang="en-CA"/>
          </a:p>
        </p:txBody>
      </p:sp>
      <p:sp>
        <p:nvSpPr>
          <p:cNvPr id="6" name="Slide Number Placeholder 4"/>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271376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2"/>
          <p:cNvSpPr>
            <a:spLocks noGrp="1"/>
          </p:cNvSpPr>
          <p:nvPr>
            <p:ph type="ftr" sz="quarter" idx="11"/>
          </p:nvPr>
        </p:nvSpPr>
        <p:spPr/>
        <p:txBody>
          <a:bodyPr/>
          <a:lstStyle/>
          <a:p>
            <a:endParaRPr lang="en-CA"/>
          </a:p>
        </p:txBody>
      </p:sp>
      <p:sp>
        <p:nvSpPr>
          <p:cNvPr id="6" name="Slide Number Placeholder 3"/>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34276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5" name="Footer Placeholder 5"/>
          <p:cNvSpPr>
            <a:spLocks noGrp="1"/>
          </p:cNvSpPr>
          <p:nvPr>
            <p:ph type="ftr" sz="quarter" idx="11"/>
          </p:nvPr>
        </p:nvSpPr>
        <p:spPr/>
        <p:txBody>
          <a:bodyPr/>
          <a:lstStyle/>
          <a:p>
            <a:endParaRPr lang="en-CA"/>
          </a:p>
        </p:txBody>
      </p:sp>
      <p:sp>
        <p:nvSpPr>
          <p:cNvPr id="6" name="Slide Number Placeholder 6"/>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1602743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527CA-6972-449A-AED9-D3C297AE9F7D}" type="datetimeFigureOut">
              <a:rPr lang="en-CA" smtClean="0"/>
              <a:pPr/>
              <a:t>30/11/2019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2488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1D527CA-6972-449A-AED9-D3C297AE9F7D}" type="datetimeFigureOut">
              <a:rPr lang="en-CA" smtClean="0"/>
              <a:pPr/>
              <a:t>30/11/2019</a:t>
            </a:fld>
            <a:endParaRPr lang="en-C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CA"/>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56C360A-33C7-4C55-AE97-E513604D8D1C}" type="slidenum">
              <a:rPr lang="en-CA" smtClean="0"/>
              <a:pPr/>
              <a:t>‹#›</a:t>
            </a:fld>
            <a:endParaRPr lang="en-CA"/>
          </a:p>
        </p:txBody>
      </p:sp>
    </p:spTree>
    <p:extLst>
      <p:ext uri="{BB962C8B-B14F-4D97-AF65-F5344CB8AC3E}">
        <p14:creationId xmlns:p14="http://schemas.microsoft.com/office/powerpoint/2010/main" xmlns="" val="404680868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519237"/>
          </a:xfrm>
        </p:spPr>
        <p:txBody>
          <a:bodyPr>
            <a:normAutofit/>
          </a:bodyPr>
          <a:lstStyle/>
          <a:p>
            <a:r>
              <a:rPr lang="en-CA" sz="4400" dirty="0" smtClean="0">
                <a:latin typeface="Aharoni" panose="02010803020104030203" pitchFamily="2" charset="-79"/>
                <a:cs typeface="Aharoni" panose="02010803020104030203" pitchFamily="2" charset="-79"/>
              </a:rPr>
              <a:t>Diet of the normal child</a:t>
            </a:r>
            <a:r>
              <a:rPr lang="en-CA" sz="4400" dirty="0">
                <a:latin typeface="Aharoni" panose="02010803020104030203" pitchFamily="2" charset="-79"/>
                <a:cs typeface="Aharoni" panose="02010803020104030203" pitchFamily="2" charset="-79"/>
              </a:rPr>
              <a:t/>
            </a:r>
            <a:br>
              <a:rPr lang="en-CA" sz="4400" dirty="0">
                <a:latin typeface="Aharoni" panose="02010803020104030203" pitchFamily="2" charset="-79"/>
                <a:cs typeface="Aharoni" panose="02010803020104030203" pitchFamily="2" charset="-79"/>
              </a:rPr>
            </a:br>
            <a:r>
              <a:rPr lang="en-CA" sz="4400" dirty="0" smtClean="0">
                <a:latin typeface="Aharoni" panose="02010803020104030203" pitchFamily="2" charset="-79"/>
                <a:cs typeface="Aharoni" panose="02010803020104030203" pitchFamily="2" charset="-79"/>
              </a:rPr>
              <a:t>dr. </a:t>
            </a:r>
            <a:r>
              <a:rPr lang="en-CA" sz="4400" dirty="0" err="1" smtClean="0">
                <a:latin typeface="Aharoni" panose="02010803020104030203" pitchFamily="2" charset="-79"/>
                <a:cs typeface="Aharoni" panose="02010803020104030203" pitchFamily="2" charset="-79"/>
              </a:rPr>
              <a:t>Roshanak</a:t>
            </a:r>
            <a:r>
              <a:rPr lang="en-CA" sz="4400" dirty="0" smtClean="0">
                <a:latin typeface="Aharoni" panose="02010803020104030203" pitchFamily="2" charset="-79"/>
                <a:cs typeface="Aharoni" panose="02010803020104030203" pitchFamily="2" charset="-79"/>
              </a:rPr>
              <a:t> </a:t>
            </a:r>
            <a:r>
              <a:rPr lang="en-CA" sz="4400" dirty="0" err="1" smtClean="0">
                <a:latin typeface="Aharoni" panose="02010803020104030203" pitchFamily="2" charset="-79"/>
                <a:cs typeface="Aharoni" panose="02010803020104030203" pitchFamily="2" charset="-79"/>
              </a:rPr>
              <a:t>Kadivar</a:t>
            </a:r>
            <a:endParaRPr lang="en-CA" sz="44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524000" y="2641600"/>
            <a:ext cx="9144000" cy="2616200"/>
          </a:xfrm>
        </p:spPr>
        <p:txBody>
          <a:bodyPr/>
          <a:lstStyle/>
          <a:p>
            <a:r>
              <a:rPr lang="en-CA" dirty="0" smtClean="0"/>
              <a:t>***** </a:t>
            </a:r>
          </a:p>
          <a:p>
            <a:endParaRPr lang="en-CA" dirty="0" smtClean="0"/>
          </a:p>
        </p:txBody>
      </p:sp>
    </p:spTree>
    <p:extLst>
      <p:ext uri="{BB962C8B-B14F-4D97-AF65-F5344CB8AC3E}">
        <p14:creationId xmlns:p14="http://schemas.microsoft.com/office/powerpoint/2010/main" xmlns="" val="83068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18852"/>
            <a:ext cx="9404723" cy="901948"/>
          </a:xfrm>
        </p:spPr>
        <p:txBody>
          <a:bodyPr/>
          <a:lstStyle/>
          <a:p>
            <a:r>
              <a:rPr lang="en-CA" dirty="0" smtClean="0"/>
              <a:t>              Notes about diet</a:t>
            </a:r>
            <a:endParaRPr lang="en-CA" dirty="0"/>
          </a:p>
        </p:txBody>
      </p:sp>
      <p:sp>
        <p:nvSpPr>
          <p:cNvPr id="3" name="Content Placeholder 2"/>
          <p:cNvSpPr>
            <a:spLocks noGrp="1"/>
          </p:cNvSpPr>
          <p:nvPr>
            <p:ph idx="1"/>
          </p:nvPr>
        </p:nvSpPr>
        <p:spPr>
          <a:xfrm>
            <a:off x="730778" y="1330429"/>
            <a:ext cx="8946541" cy="4195481"/>
          </a:xfrm>
        </p:spPr>
        <p:txBody>
          <a:bodyPr/>
          <a:lstStyle/>
          <a:p>
            <a:r>
              <a:rPr lang="en-CA" dirty="0" smtClean="0"/>
              <a:t>Green vegetables bring nutrients, vitamins, minerals, and micronutrients.</a:t>
            </a:r>
          </a:p>
          <a:p>
            <a:r>
              <a:rPr lang="en-CA" dirty="0" smtClean="0">
                <a:solidFill>
                  <a:schemeClr val="bg1"/>
                </a:solidFill>
              </a:rPr>
              <a:t>The avoidance of foods with high allergic potential in infancy ( fish, tree nuts, peanut, dairy products and eggs ) is no longer supported.</a:t>
            </a:r>
          </a:p>
          <a:p>
            <a:r>
              <a:rPr lang="en-CA" dirty="0" smtClean="0">
                <a:solidFill>
                  <a:schemeClr val="bg1"/>
                </a:solidFill>
              </a:rPr>
              <a:t>Early introduction</a:t>
            </a:r>
            <a:r>
              <a:rPr lang="en-CA" dirty="0" smtClean="0"/>
              <a:t> may actually help to prevent food allergies.</a:t>
            </a:r>
          </a:p>
          <a:p>
            <a:r>
              <a:rPr lang="en-CA" dirty="0" smtClean="0"/>
              <a:t>Once the child can sit and bring her hands or other objects to the mouth, parents may provide </a:t>
            </a:r>
            <a:r>
              <a:rPr lang="en-CA" dirty="0" smtClean="0">
                <a:solidFill>
                  <a:schemeClr val="bg1"/>
                </a:solidFill>
              </a:rPr>
              <a:t>finger food </a:t>
            </a:r>
            <a:r>
              <a:rPr lang="en-CA" dirty="0" smtClean="0"/>
              <a:t>to help the infant learn to feed themselves.</a:t>
            </a:r>
          </a:p>
          <a:p>
            <a:r>
              <a:rPr lang="en-CA" dirty="0" smtClean="0">
                <a:solidFill>
                  <a:schemeClr val="bg1"/>
                </a:solidFill>
              </a:rPr>
              <a:t>To avoid choking</a:t>
            </a:r>
            <a:r>
              <a:rPr lang="en-CA" dirty="0" smtClean="0"/>
              <a:t>, make sure that anything given to the infant is easy to swallow, soft, and cut in very small pieces.</a:t>
            </a:r>
            <a:endParaRPr lang="en-CA" dirty="0"/>
          </a:p>
        </p:txBody>
      </p:sp>
    </p:spTree>
    <p:extLst>
      <p:ext uri="{BB962C8B-B14F-4D97-AF65-F5344CB8AC3E}">
        <p14:creationId xmlns:p14="http://schemas.microsoft.com/office/powerpoint/2010/main" xmlns="" val="1434081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11638"/>
          </a:xfrm>
        </p:spPr>
        <p:txBody>
          <a:bodyPr/>
          <a:lstStyle/>
          <a:p>
            <a:r>
              <a:rPr lang="en-CA" dirty="0" smtClean="0"/>
              <a:t>           Parents should know</a:t>
            </a:r>
            <a:endParaRPr lang="en-CA" dirty="0"/>
          </a:p>
        </p:txBody>
      </p:sp>
      <p:sp>
        <p:nvSpPr>
          <p:cNvPr id="3" name="Content Placeholder 2"/>
          <p:cNvSpPr>
            <a:spLocks noGrp="1"/>
          </p:cNvSpPr>
          <p:nvPr>
            <p:ph idx="1"/>
          </p:nvPr>
        </p:nvSpPr>
        <p:spPr>
          <a:xfrm>
            <a:off x="875201" y="1264356"/>
            <a:ext cx="8946541" cy="4933244"/>
          </a:xfrm>
        </p:spPr>
        <p:txBody>
          <a:bodyPr/>
          <a:lstStyle/>
          <a:p>
            <a:r>
              <a:rPr lang="en-CA" dirty="0" smtClean="0"/>
              <a:t>Initially the infant should be eating approximately 4 </a:t>
            </a:r>
            <a:r>
              <a:rPr lang="en-CA" dirty="0" err="1" smtClean="0"/>
              <a:t>oz</a:t>
            </a:r>
            <a:r>
              <a:rPr lang="en-CA" dirty="0" smtClean="0"/>
              <a:t> of solids at each daily meal. </a:t>
            </a:r>
          </a:p>
          <a:p>
            <a:r>
              <a:rPr lang="en-CA" dirty="0" smtClean="0"/>
              <a:t>If the food is prepared by the adult, it should be prepared </a:t>
            </a:r>
            <a:r>
              <a:rPr lang="en-CA" dirty="0" smtClean="0">
                <a:solidFill>
                  <a:schemeClr val="bg1"/>
                </a:solidFill>
              </a:rPr>
              <a:t>without preservatives or high salt.</a:t>
            </a:r>
          </a:p>
          <a:p>
            <a:r>
              <a:rPr lang="en-CA" dirty="0" smtClean="0"/>
              <a:t>All foods with the potential to obstruct the young infant's main airway should be avoided in general </a:t>
            </a:r>
            <a:r>
              <a:rPr lang="en-CA" dirty="0" smtClean="0">
                <a:solidFill>
                  <a:schemeClr val="bg1"/>
                </a:solidFill>
              </a:rPr>
              <a:t>until 4 y</a:t>
            </a:r>
            <a:r>
              <a:rPr lang="en-CA" dirty="0" smtClean="0"/>
              <a:t>.</a:t>
            </a:r>
          </a:p>
          <a:p>
            <a:r>
              <a:rPr lang="en-CA" dirty="0" smtClean="0">
                <a:solidFill>
                  <a:schemeClr val="bg1">
                    <a:lumMod val="95000"/>
                    <a:lumOff val="5000"/>
                  </a:schemeClr>
                </a:solidFill>
              </a:rPr>
              <a:t>Honey ( risk of botulism) should not be given before 1 y.</a:t>
            </a:r>
          </a:p>
          <a:p>
            <a:r>
              <a:rPr lang="en-CA" dirty="0" smtClean="0"/>
              <a:t>If the introduction of solid foods is delayed, nutritional deficiencies can develop, and oral sensory issues may occur.</a:t>
            </a:r>
            <a:endParaRPr lang="en-CA" dirty="0"/>
          </a:p>
        </p:txBody>
      </p:sp>
    </p:spTree>
    <p:extLst>
      <p:ext uri="{BB962C8B-B14F-4D97-AF65-F5344CB8AC3E}">
        <p14:creationId xmlns:p14="http://schemas.microsoft.com/office/powerpoint/2010/main" xmlns="" val="2375182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21326"/>
          </a:xfrm>
        </p:spPr>
        <p:txBody>
          <a:bodyPr/>
          <a:lstStyle/>
          <a:p>
            <a:r>
              <a:rPr lang="en-CA" dirty="0" smtClean="0"/>
              <a:t>             </a:t>
            </a:r>
            <a:r>
              <a:rPr lang="fa-IR" dirty="0" smtClean="0"/>
              <a:t>؟؟؟؟</a:t>
            </a:r>
            <a:r>
              <a:rPr lang="en-CA" dirty="0" smtClean="0"/>
              <a:t>When---self feeding</a:t>
            </a:r>
            <a:endParaRPr lang="en-CA" dirty="0"/>
          </a:p>
        </p:txBody>
      </p:sp>
      <p:sp>
        <p:nvSpPr>
          <p:cNvPr id="3" name="Content Placeholder 2"/>
          <p:cNvSpPr>
            <a:spLocks noGrp="1"/>
          </p:cNvSpPr>
          <p:nvPr>
            <p:ph idx="1"/>
          </p:nvPr>
        </p:nvSpPr>
        <p:spPr>
          <a:xfrm>
            <a:off x="1103312" y="1174044"/>
            <a:ext cx="8946541" cy="5074355"/>
          </a:xfrm>
        </p:spPr>
        <p:txBody>
          <a:bodyPr/>
          <a:lstStyle/>
          <a:p>
            <a:r>
              <a:rPr lang="en-CA" dirty="0" smtClean="0"/>
              <a:t>General signs of </a:t>
            </a:r>
            <a:r>
              <a:rPr lang="en-CA" dirty="0" smtClean="0">
                <a:solidFill>
                  <a:schemeClr val="bg1"/>
                </a:solidFill>
              </a:rPr>
              <a:t>readiness </a:t>
            </a:r>
            <a:r>
              <a:rPr lang="en-CA" dirty="0" smtClean="0"/>
              <a:t>include the ability to hold the head up, big enough (2 BW), opening their mouths wide showing eager anticipation of eating food and interest in foods, sitting unassisted, bringing objects to the mouth, the ability to track a spoon and take food from the spoon, and </a:t>
            </a:r>
            <a:r>
              <a:rPr lang="en-CA" dirty="0" smtClean="0">
                <a:solidFill>
                  <a:schemeClr val="bg1"/>
                </a:solidFill>
              </a:rPr>
              <a:t>stopping when they are full</a:t>
            </a:r>
            <a:r>
              <a:rPr lang="en-CA" dirty="0" smtClean="0"/>
              <a:t>.</a:t>
            </a:r>
          </a:p>
          <a:p>
            <a:r>
              <a:rPr lang="en-CA" dirty="0" smtClean="0"/>
              <a:t>Exposure to </a:t>
            </a:r>
            <a:r>
              <a:rPr lang="en-CA" dirty="0" smtClean="0">
                <a:solidFill>
                  <a:schemeClr val="bg1"/>
                </a:solidFill>
              </a:rPr>
              <a:t>different textures </a:t>
            </a:r>
            <a:r>
              <a:rPr lang="en-CA" dirty="0" smtClean="0"/>
              <a:t>and the </a:t>
            </a:r>
            <a:r>
              <a:rPr lang="en-CA" dirty="0" smtClean="0">
                <a:solidFill>
                  <a:schemeClr val="bg1"/>
                </a:solidFill>
              </a:rPr>
              <a:t>process of self-feeding </a:t>
            </a:r>
            <a:r>
              <a:rPr lang="en-CA" dirty="0" smtClean="0"/>
              <a:t>are important neurodevelopmental experiences for infants.</a:t>
            </a:r>
            <a:endParaRPr lang="en-CA" dirty="0"/>
          </a:p>
        </p:txBody>
      </p:sp>
    </p:spTree>
    <p:extLst>
      <p:ext uri="{BB962C8B-B14F-4D97-AF65-F5344CB8AC3E}">
        <p14:creationId xmlns:p14="http://schemas.microsoft.com/office/powerpoint/2010/main" xmlns="" val="349186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00349"/>
          </a:xfrm>
        </p:spPr>
        <p:txBody>
          <a:bodyPr/>
          <a:lstStyle/>
          <a:p>
            <a:r>
              <a:rPr lang="en-CA" dirty="0" smtClean="0"/>
              <a:t>     General recommendation</a:t>
            </a:r>
            <a:endParaRPr lang="en-CA" dirty="0"/>
          </a:p>
        </p:txBody>
      </p:sp>
      <p:sp>
        <p:nvSpPr>
          <p:cNvPr id="3" name="Content Placeholder 2"/>
          <p:cNvSpPr>
            <a:spLocks noGrp="1"/>
          </p:cNvSpPr>
          <p:nvPr>
            <p:ph idx="1"/>
          </p:nvPr>
        </p:nvSpPr>
        <p:spPr>
          <a:xfrm>
            <a:off x="1103312" y="1162756"/>
            <a:ext cx="8946541" cy="5085643"/>
          </a:xfrm>
        </p:spPr>
        <p:txBody>
          <a:bodyPr/>
          <a:lstStyle/>
          <a:p>
            <a:r>
              <a:rPr lang="en-CA" dirty="0" smtClean="0"/>
              <a:t>A child should eat </a:t>
            </a:r>
            <a:r>
              <a:rPr lang="en-CA" dirty="0" smtClean="0">
                <a:solidFill>
                  <a:schemeClr val="bg1"/>
                </a:solidFill>
              </a:rPr>
              <a:t>3 meals a day and 2 healthy snacks</a:t>
            </a:r>
            <a:r>
              <a:rPr lang="en-CA" dirty="0" smtClean="0"/>
              <a:t>.</a:t>
            </a:r>
          </a:p>
          <a:p>
            <a:r>
              <a:rPr lang="en-CA" dirty="0" smtClean="0"/>
              <a:t>A general offer : 1 table spoon per age of each food provided by meal, with more given if the child requests.</a:t>
            </a:r>
          </a:p>
          <a:p>
            <a:r>
              <a:rPr lang="en-CA" dirty="0" smtClean="0"/>
              <a:t>Children should not be eating more than </a:t>
            </a:r>
            <a:r>
              <a:rPr lang="en-CA" dirty="0" smtClean="0">
                <a:solidFill>
                  <a:schemeClr val="bg1"/>
                </a:solidFill>
              </a:rPr>
              <a:t>an adult palm per serving</a:t>
            </a:r>
            <a:r>
              <a:rPr lang="en-CA" dirty="0" smtClean="0"/>
              <a:t>.</a:t>
            </a:r>
          </a:p>
          <a:p>
            <a:r>
              <a:rPr lang="en-CA" dirty="0" smtClean="0"/>
              <a:t>The plate image is divided into 5 sections</a:t>
            </a:r>
            <a:r>
              <a:rPr lang="en-CA" dirty="0" smtClean="0">
                <a:solidFill>
                  <a:schemeClr val="bg1"/>
                </a:solidFill>
              </a:rPr>
              <a:t>: Fruits, grains, vegetables, protein and dairy.</a:t>
            </a:r>
            <a:endParaRPr lang="en-CA" dirty="0">
              <a:solidFill>
                <a:schemeClr val="bg1"/>
              </a:solidFill>
            </a:endParaRPr>
          </a:p>
        </p:txBody>
      </p:sp>
    </p:spTree>
    <p:extLst>
      <p:ext uri="{BB962C8B-B14F-4D97-AF65-F5344CB8AC3E}">
        <p14:creationId xmlns:p14="http://schemas.microsoft.com/office/powerpoint/2010/main" xmlns="" val="1636755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45504"/>
          </a:xfrm>
        </p:spPr>
        <p:txBody>
          <a:bodyPr/>
          <a:lstStyle/>
          <a:p>
            <a:r>
              <a:rPr lang="en-CA" dirty="0" smtClean="0"/>
              <a:t>             Other suggestion</a:t>
            </a:r>
            <a:endParaRPr lang="en-CA" dirty="0"/>
          </a:p>
        </p:txBody>
      </p:sp>
      <p:sp>
        <p:nvSpPr>
          <p:cNvPr id="3" name="Content Placeholder 2"/>
          <p:cNvSpPr>
            <a:spLocks noGrp="1"/>
          </p:cNvSpPr>
          <p:nvPr>
            <p:ph idx="1"/>
          </p:nvPr>
        </p:nvSpPr>
        <p:spPr>
          <a:xfrm>
            <a:off x="875201" y="1398162"/>
            <a:ext cx="8946541" cy="5025216"/>
          </a:xfrm>
        </p:spPr>
        <p:txBody>
          <a:bodyPr/>
          <a:lstStyle/>
          <a:p>
            <a:r>
              <a:rPr lang="en-CA" dirty="0" smtClean="0">
                <a:solidFill>
                  <a:schemeClr val="bg1"/>
                </a:solidFill>
              </a:rPr>
              <a:t>Switch to fat-free or low fat (1%) milk after 2 y</a:t>
            </a:r>
            <a:r>
              <a:rPr lang="en-CA" dirty="0" smtClean="0"/>
              <a:t>.</a:t>
            </a:r>
          </a:p>
          <a:p>
            <a:r>
              <a:rPr lang="en-CA" dirty="0" smtClean="0"/>
              <a:t>After 2 y, it is recommended that </a:t>
            </a:r>
            <a:r>
              <a:rPr lang="en-CA" dirty="0" smtClean="0">
                <a:solidFill>
                  <a:schemeClr val="bg1"/>
                </a:solidFill>
              </a:rPr>
              <a:t>fat intake </a:t>
            </a:r>
            <a:r>
              <a:rPr lang="en-CA" dirty="0" smtClean="0"/>
              <a:t>gradually be reduced to approximately 30% and not less than 20% of calories.</a:t>
            </a:r>
          </a:p>
          <a:p>
            <a:r>
              <a:rPr lang="en-CA" dirty="0" smtClean="0"/>
              <a:t>Replace proteins from red meat with a mix of </a:t>
            </a:r>
            <a:r>
              <a:rPr lang="en-CA" dirty="0" smtClean="0">
                <a:solidFill>
                  <a:schemeClr val="bg1"/>
                </a:solidFill>
              </a:rPr>
              <a:t>fish, chicken ,nuts, and legumes.</a:t>
            </a:r>
          </a:p>
          <a:p>
            <a:r>
              <a:rPr lang="en-CA" dirty="0" smtClean="0"/>
              <a:t>Children </a:t>
            </a:r>
            <a:r>
              <a:rPr lang="en-CA" dirty="0" smtClean="0">
                <a:solidFill>
                  <a:schemeClr val="bg1"/>
                </a:solidFill>
              </a:rPr>
              <a:t>younger than 2 y should not have any added sugars in their diet.</a:t>
            </a:r>
          </a:p>
          <a:p>
            <a:r>
              <a:rPr lang="en-CA" dirty="0" smtClean="0">
                <a:solidFill>
                  <a:schemeClr val="bg1"/>
                </a:solidFill>
              </a:rPr>
              <a:t>Between 2-18 y should get no more than 25 gr each day</a:t>
            </a:r>
            <a:r>
              <a:rPr lang="en-CA" dirty="0" smtClean="0"/>
              <a:t>.</a:t>
            </a:r>
          </a:p>
          <a:p>
            <a:r>
              <a:rPr lang="en-CA" dirty="0" smtClean="0"/>
              <a:t>Recommended salt intake for children varies from </a:t>
            </a:r>
            <a:r>
              <a:rPr lang="en-CA" dirty="0" smtClean="0">
                <a:solidFill>
                  <a:schemeClr val="bg1"/>
                </a:solidFill>
              </a:rPr>
              <a:t>1900-2300 mg per day, depending on age.</a:t>
            </a:r>
          </a:p>
          <a:p>
            <a:r>
              <a:rPr lang="en-CA" dirty="0" smtClean="0"/>
              <a:t>Toddler with excessive milk intake (more than 32 </a:t>
            </a:r>
            <a:r>
              <a:rPr lang="en-CA" dirty="0" err="1" smtClean="0"/>
              <a:t>oz</a:t>
            </a:r>
            <a:r>
              <a:rPr lang="en-CA" dirty="0" smtClean="0"/>
              <a:t>) are at risk for iron deficiency.</a:t>
            </a:r>
            <a:endParaRPr lang="en-CA" dirty="0"/>
          </a:p>
        </p:txBody>
      </p:sp>
    </p:spTree>
    <p:extLst>
      <p:ext uri="{BB962C8B-B14F-4D97-AF65-F5344CB8AC3E}">
        <p14:creationId xmlns:p14="http://schemas.microsoft.com/office/powerpoint/2010/main" xmlns="" val="2331870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Fe___ 2 ( BBW )   VIT D (asap) 5</a:t>
            </a:r>
            <a:r>
              <a:rPr lang="en-CA" sz="3600" baseline="30000" dirty="0" smtClean="0"/>
              <a:t>th</a:t>
            </a:r>
            <a:r>
              <a:rPr lang="en-CA" sz="3600" dirty="0" smtClean="0"/>
              <a:t> day</a:t>
            </a:r>
            <a:endParaRPr lang="en-CA" sz="3600" dirty="0"/>
          </a:p>
        </p:txBody>
      </p:sp>
      <p:sp>
        <p:nvSpPr>
          <p:cNvPr id="3" name="Content Placeholder 2"/>
          <p:cNvSpPr>
            <a:spLocks noGrp="1"/>
          </p:cNvSpPr>
          <p:nvPr>
            <p:ph idx="1"/>
          </p:nvPr>
        </p:nvSpPr>
        <p:spPr>
          <a:xfrm>
            <a:off x="1272646" y="1312333"/>
            <a:ext cx="8946541" cy="4837288"/>
          </a:xfrm>
        </p:spPr>
        <p:txBody>
          <a:bodyPr/>
          <a:lstStyle/>
          <a:p>
            <a:r>
              <a:rPr lang="en-CA" dirty="0" smtClean="0"/>
              <a:t>                                                   </a:t>
            </a:r>
          </a:p>
          <a:p>
            <a:endParaRPr lang="en-CA" dirty="0"/>
          </a:p>
          <a:p>
            <a:endParaRPr lang="en-CA" dirty="0" smtClean="0"/>
          </a:p>
          <a:p>
            <a:endParaRPr lang="en-CA" dirty="0"/>
          </a:p>
          <a:p>
            <a:endParaRPr lang="en-CA" dirty="0" smtClean="0"/>
          </a:p>
          <a:p>
            <a:r>
              <a:rPr lang="en-CA" dirty="0"/>
              <a:t> </a:t>
            </a:r>
            <a:r>
              <a:rPr lang="en-CA" sz="3600" dirty="0" smtClean="0">
                <a:solidFill>
                  <a:srgbClr val="00B0F0"/>
                </a:solidFill>
              </a:rPr>
              <a:t>THE END</a:t>
            </a:r>
            <a:endParaRPr lang="en-CA" sz="3600" dirty="0">
              <a:solidFill>
                <a:srgbClr val="00B0F0"/>
              </a:solidFill>
            </a:endParaRPr>
          </a:p>
        </p:txBody>
      </p:sp>
    </p:spTree>
    <p:extLst>
      <p:ext uri="{BB962C8B-B14F-4D97-AF65-F5344CB8AC3E}">
        <p14:creationId xmlns:p14="http://schemas.microsoft.com/office/powerpoint/2010/main" xmlns="" val="2261159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37415"/>
          </a:xfrm>
        </p:spPr>
        <p:txBody>
          <a:bodyPr/>
          <a:lstStyle/>
          <a:p>
            <a:r>
              <a:rPr lang="en-CA" dirty="0" smtClean="0"/>
              <a:t>                  </a:t>
            </a:r>
            <a:r>
              <a:rPr lang="en-CA" dirty="0" smtClean="0">
                <a:solidFill>
                  <a:schemeClr val="bg1"/>
                </a:solidFill>
              </a:rPr>
              <a:t>Human milk</a:t>
            </a:r>
            <a:endParaRPr lang="en-CA" dirty="0">
              <a:solidFill>
                <a:schemeClr val="bg1"/>
              </a:solidFill>
            </a:endParaRPr>
          </a:p>
        </p:txBody>
      </p:sp>
      <p:sp>
        <p:nvSpPr>
          <p:cNvPr id="3" name="Content Placeholder 2"/>
          <p:cNvSpPr>
            <a:spLocks noGrp="1"/>
          </p:cNvSpPr>
          <p:nvPr>
            <p:ph idx="1"/>
          </p:nvPr>
        </p:nvSpPr>
        <p:spPr>
          <a:xfrm>
            <a:off x="1104293" y="1388534"/>
            <a:ext cx="8946541" cy="4916310"/>
          </a:xfrm>
        </p:spPr>
        <p:txBody>
          <a:bodyPr/>
          <a:lstStyle/>
          <a:p>
            <a:r>
              <a:rPr lang="en-CA" dirty="0" smtClean="0"/>
              <a:t>Academy of pediatrics recommends human milk as the source of nutrition for the first 6 months of life, with continued intake for the first year and as long as desired thereafter.</a:t>
            </a:r>
            <a:endParaRPr lang="en-CA" dirty="0"/>
          </a:p>
        </p:txBody>
      </p:sp>
    </p:spTree>
    <p:extLst>
      <p:ext uri="{BB962C8B-B14F-4D97-AF65-F5344CB8AC3E}">
        <p14:creationId xmlns:p14="http://schemas.microsoft.com/office/powerpoint/2010/main" xmlns="" val="470971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59993"/>
          </a:xfrm>
        </p:spPr>
        <p:txBody>
          <a:bodyPr/>
          <a:lstStyle/>
          <a:p>
            <a:r>
              <a:rPr lang="en-CA" dirty="0" smtClean="0"/>
              <a:t>        </a:t>
            </a:r>
            <a:r>
              <a:rPr lang="en-CA" b="1" dirty="0" smtClean="0">
                <a:solidFill>
                  <a:schemeClr val="bg1"/>
                </a:solidFill>
              </a:rPr>
              <a:t>Complementary foods </a:t>
            </a:r>
            <a:endParaRPr lang="en-CA" b="1" dirty="0">
              <a:solidFill>
                <a:schemeClr val="bg1"/>
              </a:solidFill>
            </a:endParaRPr>
          </a:p>
        </p:txBody>
      </p:sp>
      <p:sp>
        <p:nvSpPr>
          <p:cNvPr id="3" name="Content Placeholder 2"/>
          <p:cNvSpPr>
            <a:spLocks noGrp="1"/>
          </p:cNvSpPr>
          <p:nvPr>
            <p:ph idx="1"/>
          </p:nvPr>
        </p:nvSpPr>
        <p:spPr/>
        <p:txBody>
          <a:bodyPr/>
          <a:lstStyle/>
          <a:p>
            <a:r>
              <a:rPr lang="en-CA" dirty="0" smtClean="0"/>
              <a:t>By approximately </a:t>
            </a:r>
            <a:r>
              <a:rPr lang="en-CA" b="1" dirty="0" smtClean="0">
                <a:solidFill>
                  <a:schemeClr val="bg1"/>
                </a:solidFill>
              </a:rPr>
              <a:t>6 months</a:t>
            </a:r>
            <a:r>
              <a:rPr lang="en-CA" dirty="0" smtClean="0"/>
              <a:t>, complementary feeding of </a:t>
            </a:r>
            <a:r>
              <a:rPr lang="en-CA" b="1" dirty="0" smtClean="0">
                <a:solidFill>
                  <a:schemeClr val="bg1"/>
                </a:solidFill>
              </a:rPr>
              <a:t>semisolid </a:t>
            </a:r>
            <a:r>
              <a:rPr lang="en-CA" dirty="0" smtClean="0"/>
              <a:t>foods is suggested.</a:t>
            </a:r>
          </a:p>
          <a:p>
            <a:r>
              <a:rPr lang="en-CA" dirty="0" smtClean="0"/>
              <a:t>By this age, infants need additional sources of several nutrients, including protein, zinc, and iron.</a:t>
            </a:r>
          </a:p>
          <a:p>
            <a:r>
              <a:rPr lang="en-CA" b="1" dirty="0" smtClean="0">
                <a:solidFill>
                  <a:schemeClr val="bg1"/>
                </a:solidFill>
              </a:rPr>
              <a:t>Cereals</a:t>
            </a:r>
            <a:r>
              <a:rPr lang="en-CA" dirty="0" smtClean="0"/>
              <a:t> are commonly introduced around 6 months of age.</a:t>
            </a:r>
          </a:p>
          <a:p>
            <a:r>
              <a:rPr lang="en-CA" dirty="0" smtClean="0"/>
              <a:t>They can mixed with </a:t>
            </a:r>
            <a:r>
              <a:rPr lang="en-CA" b="1" dirty="0" smtClean="0">
                <a:solidFill>
                  <a:schemeClr val="bg1"/>
                </a:solidFill>
              </a:rPr>
              <a:t>breast milk, formula, or water </a:t>
            </a:r>
            <a:r>
              <a:rPr lang="en-CA" dirty="0" smtClean="0"/>
              <a:t>and later with fruits.</a:t>
            </a:r>
          </a:p>
          <a:p>
            <a:r>
              <a:rPr lang="en-CA" dirty="0" smtClean="0"/>
              <a:t>Single-grain iron-fortified cereals ( </a:t>
            </a:r>
            <a:r>
              <a:rPr lang="en-CA" b="1" dirty="0" smtClean="0">
                <a:solidFill>
                  <a:schemeClr val="bg1"/>
                </a:solidFill>
              </a:rPr>
              <a:t>rice, oatmeal, barely</a:t>
            </a:r>
            <a:r>
              <a:rPr lang="en-CA" dirty="0" smtClean="0"/>
              <a:t>) are recommended as starting cereal to help identify possible allergy or food intolerance.</a:t>
            </a:r>
            <a:endParaRPr lang="en-CA" dirty="0"/>
          </a:p>
        </p:txBody>
      </p:sp>
    </p:spTree>
    <p:extLst>
      <p:ext uri="{BB962C8B-B14F-4D97-AF65-F5344CB8AC3E}">
        <p14:creationId xmlns:p14="http://schemas.microsoft.com/office/powerpoint/2010/main" xmlns="" val="23292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28480"/>
            <a:ext cx="9404723" cy="1600200"/>
          </a:xfrm>
        </p:spPr>
        <p:txBody>
          <a:bodyPr/>
          <a:lstStyle/>
          <a:p>
            <a:r>
              <a:rPr lang="en-CA" dirty="0" smtClean="0"/>
              <a:t>                     Water !!!</a:t>
            </a:r>
            <a:br>
              <a:rPr lang="en-CA" dirty="0" smtClean="0"/>
            </a:br>
            <a:r>
              <a:rPr lang="en-CA" sz="3600" b="1" dirty="0" smtClean="0">
                <a:solidFill>
                  <a:schemeClr val="bg1"/>
                </a:solidFill>
              </a:rPr>
              <a:t>Healthy infants do not need extra water</a:t>
            </a:r>
            <a:endParaRPr lang="en-CA" sz="3600" b="1" dirty="0">
              <a:solidFill>
                <a:schemeClr val="bg1"/>
              </a:solidFill>
            </a:endParaRPr>
          </a:p>
        </p:txBody>
      </p:sp>
      <p:sp>
        <p:nvSpPr>
          <p:cNvPr id="3" name="Content Placeholder 2"/>
          <p:cNvSpPr>
            <a:spLocks noGrp="1"/>
          </p:cNvSpPr>
          <p:nvPr>
            <p:ph idx="1"/>
          </p:nvPr>
        </p:nvSpPr>
        <p:spPr/>
        <p:txBody>
          <a:bodyPr/>
          <a:lstStyle/>
          <a:p>
            <a:r>
              <a:rPr lang="en-CA" dirty="0" smtClean="0"/>
              <a:t> Breast milk and formula, provide all the fluid needed.</a:t>
            </a:r>
          </a:p>
          <a:p>
            <a:r>
              <a:rPr lang="en-CA" dirty="0" smtClean="0"/>
              <a:t>By starting solid foods, water can be added to the diet.</a:t>
            </a:r>
            <a:endParaRPr lang="en-CA" dirty="0"/>
          </a:p>
          <a:p>
            <a:r>
              <a:rPr lang="en-CA" dirty="0" smtClean="0"/>
              <a:t>During the </a:t>
            </a:r>
            <a:r>
              <a:rPr lang="en-CA" b="1" dirty="0" smtClean="0">
                <a:solidFill>
                  <a:schemeClr val="bg1"/>
                </a:solidFill>
              </a:rPr>
              <a:t>4-6 months </a:t>
            </a:r>
            <a:r>
              <a:rPr lang="en-CA" dirty="0" smtClean="0"/>
              <a:t>of age, starting actively to separate </a:t>
            </a:r>
            <a:r>
              <a:rPr lang="en-CA" b="1" dirty="0" smtClean="0">
                <a:solidFill>
                  <a:schemeClr val="bg1"/>
                </a:solidFill>
              </a:rPr>
              <a:t>mealtime</a:t>
            </a:r>
            <a:r>
              <a:rPr lang="en-CA" dirty="0" smtClean="0"/>
              <a:t> from </a:t>
            </a:r>
            <a:r>
              <a:rPr lang="en-CA" b="1" dirty="0" smtClean="0">
                <a:solidFill>
                  <a:schemeClr val="bg1"/>
                </a:solidFill>
              </a:rPr>
              <a:t>bed time </a:t>
            </a:r>
            <a:r>
              <a:rPr lang="en-CA" dirty="0" smtClean="0"/>
              <a:t>is recommended.</a:t>
            </a:r>
          </a:p>
          <a:p>
            <a:r>
              <a:rPr lang="en-CA" dirty="0" smtClean="0"/>
              <a:t>Once the infant learns  to eat solid cereals, parents should introduce one food at a time, and they should wait </a:t>
            </a:r>
            <a:r>
              <a:rPr lang="en-CA" b="1" dirty="0" smtClean="0">
                <a:solidFill>
                  <a:schemeClr val="bg1"/>
                </a:solidFill>
              </a:rPr>
              <a:t>2-3 days </a:t>
            </a:r>
            <a:r>
              <a:rPr lang="en-CA" dirty="0" smtClean="0"/>
              <a:t>before introducing a new one and watch for signs of an allergic reaction such as diarrhea, rash, or vomiting.</a:t>
            </a:r>
          </a:p>
          <a:p>
            <a:r>
              <a:rPr lang="en-CA" b="1" dirty="0" smtClean="0">
                <a:solidFill>
                  <a:schemeClr val="bg1"/>
                </a:solidFill>
              </a:rPr>
              <a:t>In general meats and vegetables have more nutrients per serving than fruits and cereals</a:t>
            </a:r>
            <a:r>
              <a:rPr lang="en-CA" dirty="0" smtClean="0"/>
              <a:t>.</a:t>
            </a:r>
            <a:endParaRPr lang="en-CA" dirty="0"/>
          </a:p>
        </p:txBody>
      </p:sp>
    </p:spTree>
    <p:extLst>
      <p:ext uri="{BB962C8B-B14F-4D97-AF65-F5344CB8AC3E}">
        <p14:creationId xmlns:p14="http://schemas.microsoft.com/office/powerpoint/2010/main" xmlns="" val="3026709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شروع به تدریج  از6 ماهگی             </a:t>
            </a:r>
            <a:endParaRPr lang="en-CA" dirty="0"/>
          </a:p>
        </p:txBody>
      </p:sp>
      <p:sp>
        <p:nvSpPr>
          <p:cNvPr id="3" name="Content Placeholder 2"/>
          <p:cNvSpPr>
            <a:spLocks noGrp="1"/>
          </p:cNvSpPr>
          <p:nvPr>
            <p:ph idx="1"/>
          </p:nvPr>
        </p:nvSpPr>
        <p:spPr/>
        <p:txBody>
          <a:bodyPr>
            <a:normAutofit/>
          </a:bodyPr>
          <a:lstStyle/>
          <a:p>
            <a:pPr lvl="1" algn="just" rtl="1">
              <a:buFont typeface="Wingdings" panose="05000000000000000000" pitchFamily="2" charset="2"/>
              <a:buChar char="Ø"/>
            </a:pPr>
            <a:r>
              <a:rPr lang="fa-IR" sz="3200" dirty="0" smtClean="0"/>
              <a:t>فرنی آ</a:t>
            </a:r>
            <a:r>
              <a:rPr lang="fa-IR" sz="3200" dirty="0" smtClean="0"/>
              <a:t>رد </a:t>
            </a:r>
            <a:r>
              <a:rPr lang="fa-IR" sz="3200" dirty="0" smtClean="0"/>
              <a:t>برنج یا سریال برنجی </a:t>
            </a:r>
            <a:endParaRPr lang="fa-IR" sz="3200" dirty="0"/>
          </a:p>
          <a:p>
            <a:pPr lvl="1" algn="just" rtl="1">
              <a:buFont typeface="Wingdings" panose="05000000000000000000" pitchFamily="2" charset="2"/>
              <a:buChar char="Ø"/>
            </a:pPr>
            <a:r>
              <a:rPr lang="fa-IR" sz="3200" dirty="0" smtClean="0"/>
              <a:t>حریره </a:t>
            </a:r>
            <a:r>
              <a:rPr lang="fa-IR" sz="3200" dirty="0" smtClean="0"/>
              <a:t>بادام</a:t>
            </a:r>
            <a:endParaRPr lang="fa-IR" sz="3200" dirty="0" smtClean="0"/>
          </a:p>
          <a:p>
            <a:pPr lvl="1" algn="just" rtl="1">
              <a:buFont typeface="Wingdings" panose="05000000000000000000" pitchFamily="2" charset="2"/>
              <a:buChar char="Ø"/>
            </a:pPr>
            <a:r>
              <a:rPr lang="fa-IR" sz="3200" dirty="0" smtClean="0"/>
              <a:t>سیب زمینی هویج به شکل </a:t>
            </a:r>
            <a:r>
              <a:rPr lang="fa-IR" sz="3200" dirty="0" smtClean="0"/>
              <a:t>پوره</a:t>
            </a:r>
            <a:endParaRPr lang="fa-IR" sz="3200" dirty="0"/>
          </a:p>
          <a:p>
            <a:pPr lvl="1" algn="just" rtl="1">
              <a:buFont typeface="Wingdings" panose="05000000000000000000" pitchFamily="2" charset="2"/>
              <a:buChar char="Ø"/>
            </a:pPr>
            <a:r>
              <a:rPr lang="fa-IR" sz="3200" dirty="0" smtClean="0"/>
              <a:t> </a:t>
            </a:r>
            <a:r>
              <a:rPr lang="fa-IR" sz="3200" dirty="0" smtClean="0"/>
              <a:t>سوپ </a:t>
            </a:r>
            <a:r>
              <a:rPr lang="fa-IR" sz="3200" dirty="0" smtClean="0"/>
              <a:t>ساده</a:t>
            </a:r>
          </a:p>
          <a:p>
            <a:pPr lvl="1" algn="just" rtl="1">
              <a:buFont typeface="Wingdings" panose="05000000000000000000" pitchFamily="2" charset="2"/>
              <a:buChar char="Ø"/>
            </a:pPr>
            <a:r>
              <a:rPr lang="fa-IR" sz="3200" dirty="0" smtClean="0"/>
              <a:t>افزودن گشنیز و جعفری</a:t>
            </a:r>
          </a:p>
          <a:p>
            <a:pPr lvl="1" algn="just" rtl="1">
              <a:buFont typeface="Wingdings" panose="05000000000000000000" pitchFamily="2" charset="2"/>
              <a:buChar char="Ø"/>
            </a:pPr>
            <a:endParaRPr lang="fa-IR" sz="3200" dirty="0" smtClean="0"/>
          </a:p>
        </p:txBody>
      </p:sp>
    </p:spTree>
    <p:extLst>
      <p:ext uri="{BB962C8B-B14F-4D97-AF65-F5344CB8AC3E}">
        <p14:creationId xmlns:p14="http://schemas.microsoft.com/office/powerpoint/2010/main" xmlns="" val="629635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a:t>
            </a:r>
            <a:r>
              <a:rPr lang="fa-IR" dirty="0" smtClean="0"/>
              <a:t>ایان </a:t>
            </a:r>
            <a:r>
              <a:rPr lang="fa-IR" dirty="0" smtClean="0"/>
              <a:t>7 ماهگی                     </a:t>
            </a:r>
            <a:endParaRPr lang="en-CA" dirty="0"/>
          </a:p>
        </p:txBody>
      </p:sp>
      <p:sp>
        <p:nvSpPr>
          <p:cNvPr id="3" name="Content Placeholder 2"/>
          <p:cNvSpPr>
            <a:spLocks noGrp="1"/>
          </p:cNvSpPr>
          <p:nvPr>
            <p:ph idx="1"/>
          </p:nvPr>
        </p:nvSpPr>
        <p:spPr>
          <a:xfrm>
            <a:off x="1103312" y="1264356"/>
            <a:ext cx="8946541" cy="4984043"/>
          </a:xfrm>
        </p:spPr>
        <p:txBody>
          <a:bodyPr/>
          <a:lstStyle/>
          <a:p>
            <a:pPr algn="just" rtl="1"/>
            <a:r>
              <a:rPr lang="fa-IR" dirty="0" smtClean="0"/>
              <a:t>       </a:t>
            </a:r>
            <a:r>
              <a:rPr lang="fa-IR" sz="2800" dirty="0" smtClean="0"/>
              <a:t>شروع زرده ی تخم مرغ بتدریج</a:t>
            </a:r>
          </a:p>
          <a:p>
            <a:pPr algn="just" rtl="1"/>
            <a:r>
              <a:rPr lang="fa-IR" sz="2800" dirty="0" smtClean="0"/>
              <a:t>کدو </a:t>
            </a:r>
          </a:p>
          <a:p>
            <a:pPr algn="just" rtl="1"/>
            <a:r>
              <a:rPr lang="fa-IR" sz="2800" dirty="0" smtClean="0"/>
              <a:t>ماست</a:t>
            </a:r>
          </a:p>
          <a:p>
            <a:pPr algn="just" rtl="1"/>
            <a:r>
              <a:rPr lang="fa-IR" sz="2800" dirty="0" smtClean="0"/>
              <a:t>میوه ( </a:t>
            </a:r>
            <a:r>
              <a:rPr lang="fa-IR" sz="2800" dirty="0" smtClean="0"/>
              <a:t>موز- سیب- </a:t>
            </a:r>
            <a:r>
              <a:rPr lang="fa-IR" sz="2800" dirty="0" smtClean="0"/>
              <a:t>گلابی )</a:t>
            </a:r>
            <a:endParaRPr lang="en-CA" sz="2800" dirty="0"/>
          </a:p>
        </p:txBody>
      </p:sp>
    </p:spTree>
    <p:extLst>
      <p:ext uri="{BB962C8B-B14F-4D97-AF65-F5344CB8AC3E}">
        <p14:creationId xmlns:p14="http://schemas.microsoft.com/office/powerpoint/2010/main" xmlns="" val="2628763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پ</a:t>
            </a:r>
            <a:r>
              <a:rPr lang="fa-IR" dirty="0" smtClean="0"/>
              <a:t>ایان </a:t>
            </a:r>
            <a:r>
              <a:rPr lang="fa-IR" dirty="0" smtClean="0"/>
              <a:t>8 ماهگی                     </a:t>
            </a:r>
            <a:endParaRPr lang="en-CA" dirty="0"/>
          </a:p>
        </p:txBody>
      </p:sp>
      <p:sp>
        <p:nvSpPr>
          <p:cNvPr id="3" name="Content Placeholder 2"/>
          <p:cNvSpPr>
            <a:spLocks noGrp="1"/>
          </p:cNvSpPr>
          <p:nvPr>
            <p:ph idx="1"/>
          </p:nvPr>
        </p:nvSpPr>
        <p:spPr>
          <a:xfrm>
            <a:off x="1103312" y="1399822"/>
            <a:ext cx="8946541" cy="4848577"/>
          </a:xfrm>
        </p:spPr>
        <p:txBody>
          <a:bodyPr>
            <a:normAutofit/>
          </a:bodyPr>
          <a:lstStyle/>
          <a:p>
            <a:pPr algn="just" rtl="1"/>
            <a:r>
              <a:rPr lang="fa-IR" sz="3200" dirty="0" smtClean="0"/>
              <a:t>کته ی نرم</a:t>
            </a:r>
          </a:p>
          <a:p>
            <a:pPr algn="just" rtl="1"/>
            <a:r>
              <a:rPr lang="fa-IR" sz="3200" dirty="0" smtClean="0"/>
              <a:t>عدس </a:t>
            </a:r>
            <a:r>
              <a:rPr lang="fa-IR" sz="3200" dirty="0" smtClean="0"/>
              <a:t>- </a:t>
            </a:r>
            <a:r>
              <a:rPr lang="fa-IR" sz="3200" dirty="0" smtClean="0"/>
              <a:t>ماش</a:t>
            </a:r>
          </a:p>
          <a:p>
            <a:pPr algn="just" rtl="1"/>
            <a:r>
              <a:rPr lang="fa-IR" sz="3200" dirty="0" smtClean="0"/>
              <a:t>ماکارونی نرم و له شده</a:t>
            </a:r>
          </a:p>
          <a:p>
            <a:pPr algn="just" rtl="1"/>
            <a:r>
              <a:rPr lang="fa-IR" sz="3200" dirty="0" smtClean="0"/>
              <a:t>خرما </a:t>
            </a:r>
            <a:endParaRPr lang="en-CA" sz="3200" dirty="0"/>
          </a:p>
        </p:txBody>
      </p:sp>
    </p:spTree>
    <p:extLst>
      <p:ext uri="{BB962C8B-B14F-4D97-AF65-F5344CB8AC3E}">
        <p14:creationId xmlns:p14="http://schemas.microsoft.com/office/powerpoint/2010/main" xmlns="" val="2990162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بایان یکسالگی                        </a:t>
            </a:r>
            <a:endParaRPr lang="en-CA" dirty="0"/>
          </a:p>
        </p:txBody>
      </p:sp>
      <p:sp>
        <p:nvSpPr>
          <p:cNvPr id="3" name="Content Placeholder 2"/>
          <p:cNvSpPr>
            <a:spLocks noGrp="1"/>
          </p:cNvSpPr>
          <p:nvPr>
            <p:ph idx="1"/>
          </p:nvPr>
        </p:nvSpPr>
        <p:spPr/>
        <p:txBody>
          <a:bodyPr>
            <a:normAutofit/>
          </a:bodyPr>
          <a:lstStyle/>
          <a:p>
            <a:r>
              <a:rPr lang="fa-IR" sz="3200" dirty="0" smtClean="0"/>
              <a:t>غذای سفره                                                        </a:t>
            </a:r>
            <a:endParaRPr lang="en-CA" sz="3200" dirty="0"/>
          </a:p>
        </p:txBody>
      </p:sp>
    </p:spTree>
    <p:extLst>
      <p:ext uri="{BB962C8B-B14F-4D97-AF65-F5344CB8AC3E}">
        <p14:creationId xmlns:p14="http://schemas.microsoft.com/office/powerpoint/2010/main" xmlns="" val="1471159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90660"/>
          </a:xfrm>
        </p:spPr>
        <p:txBody>
          <a:bodyPr/>
          <a:lstStyle/>
          <a:p>
            <a:r>
              <a:rPr lang="en-CA" dirty="0" smtClean="0"/>
              <a:t>       </a:t>
            </a:r>
            <a:r>
              <a:rPr lang="en-CA" b="1" dirty="0">
                <a:solidFill>
                  <a:schemeClr val="bg1"/>
                </a:solidFill>
              </a:rPr>
              <a:t>I</a:t>
            </a:r>
            <a:r>
              <a:rPr lang="en-CA" b="1" dirty="0" smtClean="0">
                <a:solidFill>
                  <a:schemeClr val="bg1"/>
                </a:solidFill>
              </a:rPr>
              <a:t>nfants do not need juice </a:t>
            </a:r>
            <a:r>
              <a:rPr lang="en-CA" dirty="0" smtClean="0"/>
              <a:t>!!</a:t>
            </a:r>
            <a:endParaRPr lang="en-CA" dirty="0"/>
          </a:p>
        </p:txBody>
      </p:sp>
      <p:sp>
        <p:nvSpPr>
          <p:cNvPr id="3" name="Content Placeholder 2"/>
          <p:cNvSpPr>
            <a:spLocks noGrp="1"/>
          </p:cNvSpPr>
          <p:nvPr>
            <p:ph idx="1"/>
          </p:nvPr>
        </p:nvSpPr>
        <p:spPr>
          <a:xfrm>
            <a:off x="1104293" y="1343379"/>
            <a:ext cx="8946541" cy="4746976"/>
          </a:xfrm>
        </p:spPr>
        <p:txBody>
          <a:bodyPr/>
          <a:lstStyle/>
          <a:p>
            <a:r>
              <a:rPr lang="en-CA" dirty="0" smtClean="0"/>
              <a:t>If juice is given, it should be started </a:t>
            </a:r>
            <a:r>
              <a:rPr lang="en-CA" dirty="0" smtClean="0">
                <a:solidFill>
                  <a:schemeClr val="bg1"/>
                </a:solidFill>
              </a:rPr>
              <a:t>only after 12 months of age.</a:t>
            </a:r>
          </a:p>
          <a:p>
            <a:r>
              <a:rPr lang="en-CA" dirty="0" smtClean="0"/>
              <a:t>Give in a </a:t>
            </a:r>
            <a:r>
              <a:rPr lang="en-CA" dirty="0" smtClean="0">
                <a:solidFill>
                  <a:schemeClr val="bg1"/>
                </a:solidFill>
              </a:rPr>
              <a:t>cup</a:t>
            </a:r>
            <a:r>
              <a:rPr lang="en-CA" dirty="0" smtClean="0"/>
              <a:t> instead of bottle.</a:t>
            </a:r>
          </a:p>
          <a:p>
            <a:r>
              <a:rPr lang="en-CA" dirty="0" smtClean="0"/>
              <a:t>Limited to </a:t>
            </a:r>
            <a:r>
              <a:rPr lang="en-CA" dirty="0" smtClean="0">
                <a:solidFill>
                  <a:schemeClr val="bg1"/>
                </a:solidFill>
              </a:rPr>
              <a:t>4 </a:t>
            </a:r>
            <a:r>
              <a:rPr lang="en-CA" dirty="0" err="1" smtClean="0">
                <a:solidFill>
                  <a:schemeClr val="bg1"/>
                </a:solidFill>
              </a:rPr>
              <a:t>oz</a:t>
            </a:r>
            <a:r>
              <a:rPr lang="en-CA" dirty="0" smtClean="0">
                <a:solidFill>
                  <a:schemeClr val="bg1"/>
                </a:solidFill>
              </a:rPr>
              <a:t> (1-3 y</a:t>
            </a:r>
            <a:r>
              <a:rPr lang="en-CA" dirty="0" smtClean="0"/>
              <a:t>) daily of 100% natural .</a:t>
            </a:r>
          </a:p>
          <a:p>
            <a:r>
              <a:rPr lang="en-CA" dirty="0" smtClean="0"/>
              <a:t>Only with meals or snacks.</a:t>
            </a:r>
          </a:p>
          <a:p>
            <a:r>
              <a:rPr lang="en-CA" dirty="0" smtClean="0"/>
              <a:t>If these recommendation are not followed, the infant may have reduced appetite for other more nutrition's food.</a:t>
            </a:r>
          </a:p>
          <a:p>
            <a:r>
              <a:rPr lang="en-CA" dirty="0" smtClean="0"/>
              <a:t>Too much juice may </a:t>
            </a:r>
            <a:r>
              <a:rPr lang="en-CA" dirty="0" smtClean="0">
                <a:solidFill>
                  <a:schemeClr val="bg1"/>
                </a:solidFill>
              </a:rPr>
              <a:t>cause diaper rash, diarrhea, and weight gain.</a:t>
            </a:r>
            <a:r>
              <a:rPr lang="en-CA" dirty="0" smtClean="0"/>
              <a:t>an infant should never be put to sleep with a bottle of milk, formula, or juice due to early childhood caries.</a:t>
            </a:r>
          </a:p>
          <a:p>
            <a:r>
              <a:rPr lang="en-CA" dirty="0" smtClean="0"/>
              <a:t>For the </a:t>
            </a:r>
            <a:r>
              <a:rPr lang="en-CA" dirty="0" smtClean="0">
                <a:solidFill>
                  <a:schemeClr val="bg1"/>
                </a:solidFill>
              </a:rPr>
              <a:t>first 2 months </a:t>
            </a:r>
            <a:r>
              <a:rPr lang="en-CA" dirty="0" smtClean="0"/>
              <a:t>it is important to set the stage for making a distinction between sleeping and feeding time.</a:t>
            </a:r>
            <a:endParaRPr lang="en-CA" dirty="0"/>
          </a:p>
        </p:txBody>
      </p:sp>
    </p:spTree>
    <p:extLst>
      <p:ext uri="{BB962C8B-B14F-4D97-AF65-F5344CB8AC3E}">
        <p14:creationId xmlns:p14="http://schemas.microsoft.com/office/powerpoint/2010/main" xmlns="" val="854815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263</TotalTime>
  <Words>920</Words>
  <Application>Microsoft Office PowerPoint</Application>
  <PresentationFormat>Custom</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Ion</vt:lpstr>
      <vt:lpstr>Diet of the normal child dr. Roshanak Kadivar</vt:lpstr>
      <vt:lpstr>                  Human milk</vt:lpstr>
      <vt:lpstr>        Complementary foods </vt:lpstr>
      <vt:lpstr>                     Water !!! Healthy infants do not need extra water</vt:lpstr>
      <vt:lpstr>شروع به تدریج  از6 ماهگی             </vt:lpstr>
      <vt:lpstr>پایان 7 ماهگی                     </vt:lpstr>
      <vt:lpstr>پایان 8 ماهگی                     </vt:lpstr>
      <vt:lpstr>بایان یکسالگی                        </vt:lpstr>
      <vt:lpstr>       Infants do not need juice !!</vt:lpstr>
      <vt:lpstr>              Notes about diet</vt:lpstr>
      <vt:lpstr>           Parents should know</vt:lpstr>
      <vt:lpstr>             ؟؟؟؟When---self feeding</vt:lpstr>
      <vt:lpstr>     General recommendation</vt:lpstr>
      <vt:lpstr>             Other suggestion</vt:lpstr>
      <vt:lpstr>Fe___ 2 ( BBW )   VIT D (asap) 5th day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Diet of the normal child dr. Roshanak Kadivar</dc:title>
  <dc:creator>roshanak kadivar</dc:creator>
  <cp:lastModifiedBy>Magazine1</cp:lastModifiedBy>
  <cp:revision>37</cp:revision>
  <dcterms:created xsi:type="dcterms:W3CDTF">2019-09-16T23:34:47Z</dcterms:created>
  <dcterms:modified xsi:type="dcterms:W3CDTF">2019-11-30T04:59:55Z</dcterms:modified>
</cp:coreProperties>
</file>