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81" r:id="rId3"/>
    <p:sldId id="285" r:id="rId4"/>
    <p:sldId id="280" r:id="rId5"/>
    <p:sldId id="282" r:id="rId6"/>
    <p:sldId id="279" r:id="rId7"/>
    <p:sldId id="283" r:id="rId8"/>
    <p:sldId id="270" r:id="rId9"/>
    <p:sldId id="271" r:id="rId10"/>
    <p:sldId id="274" r:id="rId11"/>
    <p:sldId id="275" r:id="rId12"/>
    <p:sldId id="276"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15" autoAdjust="0"/>
    <p:restoredTop sz="94660"/>
  </p:normalViewPr>
  <p:slideViewPr>
    <p:cSldViewPr snapToGrid="0">
      <p:cViewPr varScale="1">
        <p:scale>
          <a:sx n="91" d="100"/>
          <a:sy n="91" d="100"/>
        </p:scale>
        <p:origin x="-43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1223" y="1742738"/>
            <a:ext cx="6992472" cy="2308324"/>
          </a:xfrm>
          <a:prstGeom prst="rect">
            <a:avLst/>
          </a:prstGeom>
          <a:noFill/>
        </p:spPr>
        <p:txBody>
          <a:bodyPr wrap="square" rtlCol="0">
            <a:spAutoFit/>
          </a:bodyPr>
          <a:lstStyle/>
          <a:p>
            <a:pPr algn="ctr"/>
            <a:r>
              <a:rPr lang="fa-IR" sz="4800" b="1" dirty="0" smtClean="0">
                <a:solidFill>
                  <a:srgbClr val="7030A0"/>
                </a:solidFill>
                <a:cs typeface="B Nazanin" panose="00000400000000000000" pitchFamily="2" charset="-78"/>
              </a:rPr>
              <a:t>مشکلات شیردهی</a:t>
            </a:r>
          </a:p>
          <a:p>
            <a:pPr algn="ctr"/>
            <a:endParaRPr lang="fa-IR" sz="4800" b="1" dirty="0">
              <a:solidFill>
                <a:srgbClr val="7030A0"/>
              </a:solidFill>
              <a:cs typeface="B Nazanin" panose="00000400000000000000" pitchFamily="2" charset="-78"/>
            </a:endParaRPr>
          </a:p>
          <a:p>
            <a:pPr algn="ctr"/>
            <a:r>
              <a:rPr lang="fa-IR" sz="4800" b="1" dirty="0" smtClean="0">
                <a:solidFill>
                  <a:srgbClr val="7030A0"/>
                </a:solidFill>
                <a:cs typeface="B Nazanin" panose="00000400000000000000" pitchFamily="2" charset="-78"/>
              </a:rPr>
              <a:t>دکتر بیتا محبوب روشنکار</a:t>
            </a:r>
          </a:p>
        </p:txBody>
      </p:sp>
    </p:spTree>
    <p:extLst>
      <p:ext uri="{BB962C8B-B14F-4D97-AF65-F5344CB8AC3E}">
        <p14:creationId xmlns:p14="http://schemas.microsoft.com/office/powerpoint/2010/main" xmlns="" val="1798991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52552"/>
            <a:ext cx="8596668" cy="4530667"/>
          </a:xfrm>
        </p:spPr>
        <p:txBody>
          <a:bodyPr>
            <a:normAutofit/>
          </a:bodyPr>
          <a:lstStyle/>
          <a:p>
            <a:pPr lvl="0" algn="just" rtl="1"/>
            <a:endParaRPr lang="fa-IR" sz="2400" dirty="0" smtClean="0">
              <a:cs typeface="B Nazanin" panose="00000400000000000000" pitchFamily="2" charset="-78"/>
            </a:endParaRPr>
          </a:p>
          <a:p>
            <a:pPr lvl="0" algn="just" rtl="1"/>
            <a:r>
              <a:rPr lang="fa-IR" sz="2400" dirty="0" smtClean="0">
                <a:cs typeface="B Nazanin" panose="00000400000000000000" pitchFamily="2" charset="-78"/>
              </a:rPr>
              <a:t>مصرف </a:t>
            </a:r>
            <a:r>
              <a:rPr lang="fa-IR" sz="2400" dirty="0">
                <a:cs typeface="B Nazanin" panose="00000400000000000000" pitchFamily="2" charset="-78"/>
              </a:rPr>
              <a:t>مایعات توسط مادر تشویق شود که آب بدن مادر حفظ شود</a:t>
            </a:r>
            <a:r>
              <a:rPr lang="fa-IR" sz="2400" dirty="0" smtClean="0">
                <a:cs typeface="B Nazanin" panose="00000400000000000000" pitchFamily="2" charset="-78"/>
              </a:rPr>
              <a:t>.</a:t>
            </a:r>
          </a:p>
          <a:p>
            <a:pPr marL="0" lvl="0" indent="0" algn="just" rtl="1">
              <a:buNone/>
            </a:pPr>
            <a:endParaRPr lang="en-US" sz="2400" dirty="0">
              <a:cs typeface="B Nazanin" panose="00000400000000000000" pitchFamily="2" charset="-78"/>
            </a:endParaRPr>
          </a:p>
          <a:p>
            <a:pPr lvl="0" algn="just" rtl="1"/>
            <a:r>
              <a:rPr lang="fa-IR" sz="2400" dirty="0">
                <a:cs typeface="B Nazanin" panose="00000400000000000000" pitchFamily="2" charset="-78"/>
              </a:rPr>
              <a:t>استراحت در بستر را تا حداقل 24 ساعت  از قطع تب توصیه کنید. مادر فرزند را در کنار خود داشته باشد و از کمک سایر اعضای خانواده بهره مند شود</a:t>
            </a:r>
            <a:r>
              <a:rPr lang="fa-IR" sz="2400" dirty="0" smtClean="0">
                <a:cs typeface="B Nazanin" panose="00000400000000000000" pitchFamily="2" charset="-78"/>
              </a:rPr>
              <a:t>.</a:t>
            </a:r>
          </a:p>
          <a:p>
            <a:pPr marL="0" lvl="0" indent="0" algn="just" rtl="1">
              <a:buNone/>
            </a:pPr>
            <a:endParaRPr lang="en-US" sz="2400" dirty="0">
              <a:cs typeface="B Nazanin" panose="00000400000000000000" pitchFamily="2" charset="-78"/>
            </a:endParaRPr>
          </a:p>
          <a:p>
            <a:pPr lvl="0" algn="just" rtl="1"/>
            <a:r>
              <a:rPr lang="fa-IR" sz="2400" b="1" dirty="0">
                <a:solidFill>
                  <a:srgbClr val="7030A0"/>
                </a:solidFill>
                <a:cs typeface="B Nazanin" panose="00000400000000000000" pitchFamily="2" charset="-78"/>
              </a:rPr>
              <a:t>مسکن: </a:t>
            </a:r>
            <a:r>
              <a:rPr lang="fa-IR" sz="2400" dirty="0">
                <a:cs typeface="B Nazanin" panose="00000400000000000000" pitchFamily="2" charset="-78"/>
              </a:rPr>
              <a:t>می توان با استفاده از انالژیک های خفیف مثل استامینوفن یا بروفن، کمپرس گرم یا سرد (هر کدام بهتر عمل می کند) و یک کرست حمایت کننده تسکین علامتی انجام داد. موارد شدید ماستیت را که به درمان سرپایی پاسخ نمی دهد باید با بستری در بیمارستان و داروهای تزریقی درمان کرد.</a:t>
            </a:r>
          </a:p>
          <a:p>
            <a:endParaRPr lang="en-US" dirty="0"/>
          </a:p>
        </p:txBody>
      </p:sp>
    </p:spTree>
    <p:extLst>
      <p:ext uri="{BB962C8B-B14F-4D97-AF65-F5344CB8AC3E}">
        <p14:creationId xmlns:p14="http://schemas.microsoft.com/office/powerpoint/2010/main" xmlns="" val="1232446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solidFill>
                  <a:srgbClr val="FF0000"/>
                </a:solidFill>
                <a:cs typeface="B Nazanin" panose="00000400000000000000" pitchFamily="2" charset="-78"/>
              </a:rPr>
              <a:t>ماستیت راجعه و یا مزمن</a:t>
            </a:r>
            <a:r>
              <a:rPr lang="fa-IR" b="1" dirty="0">
                <a:cs typeface="B Nazanin" panose="00000400000000000000" pitchFamily="2" charset="-78"/>
              </a:rPr>
              <a:t> </a:t>
            </a:r>
            <a:r>
              <a:rPr lang="en-US" b="1" dirty="0">
                <a:cs typeface="B Nazanin" panose="00000400000000000000" pitchFamily="2" charset="-78"/>
              </a:rPr>
              <a:t/>
            </a:r>
            <a:br>
              <a:rPr lang="en-US" b="1" dirty="0">
                <a:cs typeface="B Nazanin" panose="00000400000000000000" pitchFamily="2" charset="-78"/>
              </a:rPr>
            </a:br>
            <a:endParaRPr lang="en-US" b="1" dirty="0">
              <a:cs typeface="B Nazanin" panose="00000400000000000000" pitchFamily="2" charset="-78"/>
            </a:endParaRPr>
          </a:p>
        </p:txBody>
      </p:sp>
      <p:sp>
        <p:nvSpPr>
          <p:cNvPr id="3" name="Content Placeholder 2"/>
          <p:cNvSpPr>
            <a:spLocks noGrp="1"/>
          </p:cNvSpPr>
          <p:nvPr>
            <p:ph idx="1"/>
          </p:nvPr>
        </p:nvSpPr>
        <p:spPr>
          <a:xfrm>
            <a:off x="677334" y="1848618"/>
            <a:ext cx="8596668" cy="3880773"/>
          </a:xfrm>
        </p:spPr>
        <p:txBody>
          <a:bodyPr>
            <a:normAutofit fontScale="92500" lnSpcReduction="10000"/>
          </a:bodyPr>
          <a:lstStyle/>
          <a:p>
            <a:pPr algn="just" rtl="1">
              <a:buFont typeface="Wingdings" panose="05000000000000000000" pitchFamily="2" charset="2"/>
              <a:buChar char="ü"/>
            </a:pPr>
            <a:r>
              <a:rPr lang="fa-IR" sz="2400" b="1" dirty="0">
                <a:solidFill>
                  <a:srgbClr val="7030A0"/>
                </a:solidFill>
                <a:cs typeface="B Nazanin" panose="00000400000000000000" pitchFamily="2" charset="-78"/>
              </a:rPr>
              <a:t>علایم:</a:t>
            </a:r>
            <a:r>
              <a:rPr lang="fa-IR" sz="2400" dirty="0">
                <a:solidFill>
                  <a:srgbClr val="7030A0"/>
                </a:solidFill>
                <a:cs typeface="B Nazanin" panose="00000400000000000000" pitchFamily="2" charset="-78"/>
              </a:rPr>
              <a:t> </a:t>
            </a:r>
            <a:r>
              <a:rPr lang="fa-IR" sz="2400" dirty="0">
                <a:cs typeface="B Nazanin" panose="00000400000000000000" pitchFamily="2" charset="-78"/>
              </a:rPr>
              <a:t>همان علایم حاد را دارد منتها پس از درمان هم ادامه دارد</a:t>
            </a:r>
            <a:r>
              <a:rPr lang="fa-IR" sz="2400" dirty="0" smtClean="0">
                <a:cs typeface="B Nazanin" panose="00000400000000000000" pitchFamily="2" charset="-78"/>
              </a:rPr>
              <a:t>.</a:t>
            </a:r>
          </a:p>
          <a:p>
            <a:pPr algn="just" rtl="1"/>
            <a:endParaRPr lang="en-US" sz="2400" dirty="0">
              <a:cs typeface="B Nazanin" panose="00000400000000000000" pitchFamily="2" charset="-78"/>
            </a:endParaRPr>
          </a:p>
          <a:p>
            <a:pPr algn="just" rtl="1">
              <a:buFont typeface="Wingdings" panose="05000000000000000000" pitchFamily="2" charset="2"/>
              <a:buChar char="ü"/>
            </a:pPr>
            <a:r>
              <a:rPr lang="fa-IR" sz="2400" b="1" dirty="0">
                <a:solidFill>
                  <a:srgbClr val="7030A0"/>
                </a:solidFill>
                <a:cs typeface="B Nazanin" panose="00000400000000000000" pitchFamily="2" charset="-78"/>
              </a:rPr>
              <a:t>علل:</a:t>
            </a:r>
            <a:r>
              <a:rPr lang="fa-IR" sz="2400" dirty="0">
                <a:solidFill>
                  <a:srgbClr val="7030A0"/>
                </a:solidFill>
                <a:cs typeface="B Nazanin" panose="00000400000000000000" pitchFamily="2" charset="-78"/>
              </a:rPr>
              <a:t> </a:t>
            </a:r>
            <a:r>
              <a:rPr lang="fa-IR" sz="2400" dirty="0">
                <a:cs typeface="B Nazanin" panose="00000400000000000000" pitchFamily="2" charset="-78"/>
              </a:rPr>
              <a:t>معمولا به علت درمان ناقص ماستیت یا مصرف انتی بیوتیک ناموثر ایجاد می شود. بیماران دچار ماستیت بزودی به درمان آنتی بیوتیکی پاسخ می دهند اما باید مشاوره شوند که دوره درمان را </a:t>
            </a:r>
            <a:r>
              <a:rPr lang="fa-IR" sz="2400" dirty="0" smtClean="0">
                <a:cs typeface="B Nazanin" panose="00000400000000000000" pitchFamily="2" charset="-78"/>
              </a:rPr>
              <a:t>کامل کنند</a:t>
            </a:r>
            <a:r>
              <a:rPr lang="fa-IR" sz="2400" dirty="0">
                <a:cs typeface="B Nazanin" panose="00000400000000000000" pitchFamily="2" charset="-78"/>
              </a:rPr>
              <a:t>. علت دیگر، عدم درمان عامل زمینه ای  و مستعد کننده از جمله ترومای پایدار نوک سینه و شقاق یا ضایعه انسدادی است</a:t>
            </a:r>
            <a:r>
              <a:rPr lang="fa-IR" sz="2400" dirty="0" smtClean="0">
                <a:cs typeface="B Nazanin" panose="00000400000000000000" pitchFamily="2" charset="-78"/>
              </a:rPr>
              <a:t>.</a:t>
            </a:r>
          </a:p>
          <a:p>
            <a:pPr marL="0" indent="0" algn="just" rtl="1">
              <a:buNone/>
            </a:pPr>
            <a:endParaRPr lang="en-US" sz="2400" dirty="0">
              <a:cs typeface="B Nazanin" panose="00000400000000000000" pitchFamily="2" charset="-78"/>
            </a:endParaRPr>
          </a:p>
          <a:p>
            <a:pPr algn="just" rtl="1">
              <a:buFont typeface="Wingdings" panose="05000000000000000000" pitchFamily="2" charset="2"/>
              <a:buChar char="ü"/>
            </a:pPr>
            <a:r>
              <a:rPr lang="fa-IR" sz="2400" b="1" dirty="0" smtClean="0">
                <a:solidFill>
                  <a:srgbClr val="7030A0"/>
                </a:solidFill>
                <a:cs typeface="B Nazanin" panose="00000400000000000000" pitchFamily="2" charset="-78"/>
              </a:rPr>
              <a:t> ارزیابی</a:t>
            </a:r>
            <a:r>
              <a:rPr lang="fa-IR" sz="2400" b="1" dirty="0">
                <a:solidFill>
                  <a:srgbClr val="7030A0"/>
                </a:solidFill>
                <a:cs typeface="B Nazanin" panose="00000400000000000000" pitchFamily="2" charset="-78"/>
              </a:rPr>
              <a:t>: </a:t>
            </a:r>
            <a:r>
              <a:rPr lang="fa-IR" sz="2400" dirty="0">
                <a:cs typeface="B Nazanin" panose="00000400000000000000" pitchFamily="2" charset="-78"/>
              </a:rPr>
              <a:t>در موارد عفونت تکرار شونده باید بعد از رفع عفونت، معاینه کامل پستان انجام تا هر ضایعه زمینه ای توده ای مثل توده توپر یا کیست رد شود. ممکن است سونوگرافی هم مفید باشد.</a:t>
            </a:r>
            <a:endParaRPr lang="en-US" sz="2400"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xmlns="" val="660226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B Nazanin" panose="00000400000000000000" pitchFamily="2" charset="-78"/>
              </a:rPr>
              <a:t>درمان</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677334" y="1758278"/>
            <a:ext cx="8596668" cy="3880773"/>
          </a:xfrm>
        </p:spPr>
        <p:txBody>
          <a:bodyPr/>
          <a:lstStyle/>
          <a:p>
            <a:pPr algn="just" rtl="1">
              <a:buFont typeface="Wingdings" panose="05000000000000000000" pitchFamily="2" charset="2"/>
              <a:buChar char="ü"/>
            </a:pPr>
            <a:r>
              <a:rPr lang="fa-IR" sz="2800" dirty="0" smtClean="0">
                <a:cs typeface="B Nazanin" panose="00000400000000000000" pitchFamily="2" charset="-78"/>
              </a:rPr>
              <a:t> </a:t>
            </a:r>
            <a:r>
              <a:rPr lang="fa-IR" sz="2400" dirty="0" smtClean="0">
                <a:cs typeface="B Nazanin" panose="00000400000000000000" pitchFamily="2" charset="-78"/>
              </a:rPr>
              <a:t>کشت </a:t>
            </a:r>
            <a:r>
              <a:rPr lang="en-US" sz="2400" dirty="0">
                <a:latin typeface="Times New Roman" panose="02020603050405020304" pitchFamily="18" charset="0"/>
                <a:cs typeface="Times New Roman" panose="02020603050405020304" pitchFamily="18" charset="0"/>
              </a:rPr>
              <a:t>Midstream</a:t>
            </a:r>
            <a:r>
              <a:rPr lang="fa-IR" sz="2400" dirty="0">
                <a:cs typeface="B Nazanin" panose="00000400000000000000" pitchFamily="2" charset="-78"/>
              </a:rPr>
              <a:t> شیر دوشیده بخصوص برای مواردی از ماستیت راجعه که علتش میکروب مقاوم یا غیر معمول است مفید است. </a:t>
            </a:r>
            <a:endParaRPr lang="fa-IR" sz="2400" dirty="0" smtClean="0">
              <a:cs typeface="B Nazanin" panose="00000400000000000000" pitchFamily="2" charset="-78"/>
            </a:endParaRPr>
          </a:p>
          <a:p>
            <a:pPr marL="0" indent="0" algn="just" rtl="1">
              <a:buNone/>
            </a:pPr>
            <a:endParaRPr lang="fa-IR" sz="2400" dirty="0" smtClean="0">
              <a:cs typeface="B Nazanin" panose="00000400000000000000" pitchFamily="2" charset="-78"/>
            </a:endParaRPr>
          </a:p>
          <a:p>
            <a:pPr algn="just" rtl="1">
              <a:buFont typeface="Wingdings" panose="05000000000000000000" pitchFamily="2" charset="2"/>
              <a:buChar char="ü"/>
            </a:pPr>
            <a:r>
              <a:rPr lang="fa-IR" sz="2400" dirty="0" smtClean="0">
                <a:cs typeface="B Nazanin" panose="00000400000000000000" pitchFamily="2" charset="-78"/>
              </a:rPr>
              <a:t>معمولا </a:t>
            </a:r>
            <a:r>
              <a:rPr lang="fa-IR" sz="2400" dirty="0">
                <a:cs typeface="B Nazanin" panose="00000400000000000000" pitchFamily="2" charset="-78"/>
              </a:rPr>
              <a:t>در کشت میکروب پاتوژنی رشد نمی کند. باید از بیمار خواسته شود 2 هفته درمان را کامل کند و هر فاکتور بالقوه مستعد کننده شناسایی شود. </a:t>
            </a:r>
            <a:endParaRPr lang="fa-IR" sz="2400" dirty="0" smtClean="0">
              <a:cs typeface="B Nazanin" panose="00000400000000000000" pitchFamily="2" charset="-78"/>
            </a:endParaRPr>
          </a:p>
          <a:p>
            <a:pPr marL="0" indent="0" algn="just" rtl="1">
              <a:buNone/>
            </a:pPr>
            <a:endParaRPr lang="fa-IR" sz="2400" dirty="0" smtClean="0">
              <a:cs typeface="B Nazanin" panose="00000400000000000000" pitchFamily="2" charset="-78"/>
            </a:endParaRPr>
          </a:p>
          <a:p>
            <a:pPr algn="just" rtl="1">
              <a:buFont typeface="Wingdings" panose="05000000000000000000" pitchFamily="2" charset="2"/>
              <a:buChar char="ü"/>
            </a:pPr>
            <a:r>
              <a:rPr lang="fa-IR" sz="2400" dirty="0" smtClean="0">
                <a:cs typeface="B Nazanin" panose="00000400000000000000" pitchFamily="2" charset="-78"/>
              </a:rPr>
              <a:t>ممکن </a:t>
            </a:r>
            <a:r>
              <a:rPr lang="fa-IR" sz="2400" dirty="0">
                <a:cs typeface="B Nazanin" panose="00000400000000000000" pitchFamily="2" charset="-78"/>
              </a:rPr>
              <a:t>است در بعضی شرایط مصرف طولانی تر آنتی بیوتیک لازم باشد.</a:t>
            </a:r>
            <a:endParaRPr lang="en-US" sz="2400" dirty="0">
              <a:cs typeface="B Nazanin" panose="00000400000000000000" pitchFamily="2" charset="-78"/>
            </a:endParaRPr>
          </a:p>
          <a:p>
            <a:endParaRPr lang="en-US" dirty="0"/>
          </a:p>
        </p:txBody>
      </p:sp>
    </p:spTree>
    <p:extLst>
      <p:ext uri="{BB962C8B-B14F-4D97-AF65-F5344CB8AC3E}">
        <p14:creationId xmlns:p14="http://schemas.microsoft.com/office/powerpoint/2010/main" xmlns="" val="538559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rgbClr val="FF0000"/>
                </a:solidFill>
                <a:cs typeface="B Nazanin" panose="00000400000000000000" pitchFamily="2" charset="-78"/>
              </a:rPr>
              <a:t>آبسه پستان</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677334" y="2651163"/>
            <a:ext cx="8596668" cy="4023359"/>
          </a:xfrm>
        </p:spPr>
        <p:txBody>
          <a:bodyPr>
            <a:normAutofit fontScale="25000" lnSpcReduction="20000"/>
          </a:bodyPr>
          <a:lstStyle/>
          <a:p>
            <a:pPr algn="r" rtl="1"/>
            <a:endParaRPr lang="fa-IR" sz="8000" dirty="0" smtClean="0">
              <a:cs typeface="B Nazanin" panose="00000400000000000000" pitchFamily="2" charset="-78"/>
            </a:endParaRPr>
          </a:p>
          <a:p>
            <a:pPr algn="just" rtl="1">
              <a:buFont typeface="Wingdings" panose="05000000000000000000" pitchFamily="2" charset="2"/>
              <a:buChar char="v"/>
            </a:pPr>
            <a:r>
              <a:rPr lang="fa-IR" sz="8000" dirty="0" smtClean="0">
                <a:cs typeface="B Nazanin" panose="00000400000000000000" pitchFamily="2" charset="-78"/>
              </a:rPr>
              <a:t>یک </a:t>
            </a:r>
            <a:r>
              <a:rPr lang="fa-IR" sz="8000" dirty="0">
                <a:cs typeface="B Nazanin" panose="00000400000000000000" pitchFamily="2" charset="-78"/>
              </a:rPr>
              <a:t>منطقه محصور شده پستان است که محتوای مواد چرکی می باشد و در 5 تا 11 درصد زنان دچار </a:t>
            </a:r>
            <a:r>
              <a:rPr lang="fa-IR" sz="8000" dirty="0" smtClean="0">
                <a:cs typeface="B Nazanin" panose="00000400000000000000" pitchFamily="2" charset="-78"/>
              </a:rPr>
              <a:t>ماستیت </a:t>
            </a:r>
            <a:r>
              <a:rPr lang="fa-IR" sz="8000" dirty="0">
                <a:cs typeface="B Nazanin" panose="00000400000000000000" pitchFamily="2" charset="-78"/>
              </a:rPr>
              <a:t>اتفاق می افتد</a:t>
            </a:r>
            <a:r>
              <a:rPr lang="fa-IR" sz="8000" dirty="0" smtClean="0">
                <a:cs typeface="B Nazanin" panose="00000400000000000000" pitchFamily="2" charset="-78"/>
              </a:rPr>
              <a:t>.</a:t>
            </a:r>
          </a:p>
          <a:p>
            <a:pPr algn="just" rtl="1"/>
            <a:endParaRPr lang="en-US" sz="8000" dirty="0">
              <a:cs typeface="B Nazanin" panose="00000400000000000000" pitchFamily="2" charset="-78"/>
            </a:endParaRPr>
          </a:p>
          <a:p>
            <a:pPr algn="just" rtl="1">
              <a:buFont typeface="Wingdings" panose="05000000000000000000" pitchFamily="2" charset="2"/>
              <a:buChar char="v"/>
            </a:pPr>
            <a:r>
              <a:rPr lang="fa-IR" sz="8000" b="1" dirty="0">
                <a:solidFill>
                  <a:srgbClr val="7030A0"/>
                </a:solidFill>
                <a:cs typeface="B Nazanin" panose="00000400000000000000" pitchFamily="2" charset="-78"/>
              </a:rPr>
              <a:t>علایم: </a:t>
            </a:r>
            <a:r>
              <a:rPr lang="fa-IR" sz="8000" dirty="0">
                <a:cs typeface="B Nazanin" panose="00000400000000000000" pitchFamily="2" charset="-78"/>
              </a:rPr>
              <a:t>علایم عیان و نهان آن مشابه </a:t>
            </a:r>
            <a:r>
              <a:rPr lang="fa-IR" sz="8000" dirty="0" smtClean="0">
                <a:cs typeface="B Nazanin" panose="00000400000000000000" pitchFamily="2" charset="-78"/>
              </a:rPr>
              <a:t>ماستیت </a:t>
            </a:r>
            <a:r>
              <a:rPr lang="fa-IR" sz="8000" dirty="0">
                <a:cs typeface="B Nazanin" panose="00000400000000000000" pitchFamily="2" charset="-78"/>
              </a:rPr>
              <a:t>به اضافه توده تحت فشار یا مواج در پستان است. علایم پایدار ماستیت بهد از 48 تا 72 ساعت از درمان باید بررسی احتمال وجود آبسه را سرعت و فوریت بخشد</a:t>
            </a:r>
            <a:r>
              <a:rPr lang="fa-IR" sz="8000" dirty="0" smtClean="0">
                <a:cs typeface="B Nazanin" panose="00000400000000000000" pitchFamily="2" charset="-78"/>
              </a:rPr>
              <a:t>.</a:t>
            </a:r>
          </a:p>
          <a:p>
            <a:pPr algn="just" rtl="1"/>
            <a:endParaRPr lang="en-US" sz="8000" dirty="0">
              <a:cs typeface="B Nazanin" panose="00000400000000000000" pitchFamily="2" charset="-78"/>
            </a:endParaRPr>
          </a:p>
          <a:p>
            <a:pPr algn="just" rtl="1">
              <a:buFont typeface="Wingdings" panose="05000000000000000000" pitchFamily="2" charset="2"/>
              <a:buChar char="v"/>
            </a:pPr>
            <a:r>
              <a:rPr lang="fa-IR" sz="8000" b="1" dirty="0">
                <a:solidFill>
                  <a:srgbClr val="7030A0"/>
                </a:solidFill>
                <a:cs typeface="B Nazanin" panose="00000400000000000000" pitchFamily="2" charset="-78"/>
              </a:rPr>
              <a:t>علل: </a:t>
            </a:r>
            <a:r>
              <a:rPr lang="fa-IR" sz="8000" dirty="0">
                <a:cs typeface="B Nazanin" panose="00000400000000000000" pitchFamily="2" charset="-78"/>
              </a:rPr>
              <a:t>اگر ماستیت به فوریت درمان نشود یا درمان کافی نباشد احتمال تشکیل آبسه وجود دارد</a:t>
            </a:r>
            <a:r>
              <a:rPr lang="fa-IR" sz="8000" dirty="0" smtClean="0">
                <a:cs typeface="B Nazanin" panose="00000400000000000000" pitchFamily="2" charset="-78"/>
              </a:rPr>
              <a:t>.</a:t>
            </a:r>
          </a:p>
          <a:p>
            <a:pPr marL="0" indent="0" algn="just" rtl="1">
              <a:buNone/>
            </a:pPr>
            <a:endParaRPr lang="en-US" sz="8000" dirty="0">
              <a:cs typeface="B Nazanin" panose="00000400000000000000" pitchFamily="2" charset="-78"/>
            </a:endParaRPr>
          </a:p>
          <a:p>
            <a:pPr algn="just" rtl="1">
              <a:buFont typeface="Wingdings" panose="05000000000000000000" pitchFamily="2" charset="2"/>
              <a:buChar char="v"/>
            </a:pPr>
            <a:r>
              <a:rPr lang="fa-IR" sz="8000" b="1" dirty="0">
                <a:solidFill>
                  <a:srgbClr val="7030A0"/>
                </a:solidFill>
                <a:cs typeface="B Nazanin" panose="00000400000000000000" pitchFamily="2" charset="-78"/>
              </a:rPr>
              <a:t>ارزیابی: </a:t>
            </a:r>
            <a:r>
              <a:rPr lang="fa-IR" sz="8000" dirty="0">
                <a:cs typeface="B Nazanin" panose="00000400000000000000" pitchFamily="2" charset="-78"/>
              </a:rPr>
              <a:t>باید پستان از نظر سایر علل توده ارزیابی شود.</a:t>
            </a:r>
            <a:endParaRPr lang="en-US" sz="8000" dirty="0">
              <a:cs typeface="B Nazanin" panose="00000400000000000000" pitchFamily="2" charset="-78"/>
            </a:endParaRPr>
          </a:p>
          <a:p>
            <a:pPr algn="r" rtl="1"/>
            <a:endParaRPr lang="fa-IR" sz="6200" dirty="0">
              <a:cs typeface="B Nazanin" panose="00000400000000000000" pitchFamily="2" charset="-78"/>
            </a:endParaRPr>
          </a:p>
          <a:p>
            <a:pPr algn="r" rtl="1"/>
            <a:endParaRPr lang="fa-IR" sz="6200" dirty="0" smtClean="0">
              <a:cs typeface="B Nazanin" panose="00000400000000000000" pitchFamily="2" charset="-78"/>
            </a:endParaRPr>
          </a:p>
          <a:p>
            <a:pPr algn="r" rtl="1"/>
            <a:endParaRPr lang="fa-IR" sz="6200" dirty="0">
              <a:cs typeface="B Nazanin" panose="00000400000000000000" pitchFamily="2" charset="-78"/>
            </a:endParaRPr>
          </a:p>
          <a:p>
            <a:pPr marL="0" indent="0" algn="r" rtl="1">
              <a:buNone/>
            </a:pPr>
            <a:endParaRPr lang="fa-IR" sz="6200" dirty="0" smtClean="0">
              <a:cs typeface="B Nazanin" panose="00000400000000000000" pitchFamily="2" charset="-78"/>
            </a:endParaRPr>
          </a:p>
          <a:p>
            <a:pPr algn="r" rtl="1"/>
            <a:endParaRPr lang="fa-IR" dirty="0"/>
          </a:p>
          <a:p>
            <a:pPr algn="r" rtl="1"/>
            <a:endParaRPr lang="en-US" dirty="0"/>
          </a:p>
          <a:p>
            <a:pPr marL="0" indent="0" rtl="1">
              <a:buNone/>
            </a:pPr>
            <a:r>
              <a:rPr lang="fa-IR" dirty="0"/>
              <a:t> </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2579" y="305996"/>
            <a:ext cx="4722607" cy="2345167"/>
          </a:xfrm>
          <a:prstGeom prst="rect">
            <a:avLst/>
          </a:prstGeom>
        </p:spPr>
      </p:pic>
    </p:spTree>
    <p:extLst>
      <p:ext uri="{BB962C8B-B14F-4D97-AF65-F5344CB8AC3E}">
        <p14:creationId xmlns:p14="http://schemas.microsoft.com/office/powerpoint/2010/main" xmlns="" val="1438302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3689"/>
            <a:ext cx="8596668" cy="1320800"/>
          </a:xfrm>
        </p:spPr>
        <p:txBody>
          <a:bodyPr>
            <a:normAutofit/>
          </a:bodyPr>
          <a:lstStyle/>
          <a:p>
            <a:pPr algn="r"/>
            <a:r>
              <a:rPr lang="fa-IR" sz="4000" b="1" dirty="0" smtClean="0">
                <a:solidFill>
                  <a:srgbClr val="FF0000"/>
                </a:solidFill>
                <a:cs typeface="B Nazanin" panose="00000400000000000000" pitchFamily="2" charset="-78"/>
              </a:rPr>
              <a:t>درمان</a:t>
            </a:r>
            <a:endParaRPr lang="en-US" sz="4000"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515970" y="1559859"/>
            <a:ext cx="8758032" cy="4475181"/>
          </a:xfrm>
        </p:spPr>
        <p:txBody>
          <a:bodyPr>
            <a:normAutofit/>
          </a:bodyPr>
          <a:lstStyle/>
          <a:p>
            <a:pPr algn="just" rtl="1">
              <a:buFont typeface="Wingdings" panose="05000000000000000000" pitchFamily="2" charset="2"/>
              <a:buChar char="§"/>
            </a:pPr>
            <a:r>
              <a:rPr lang="fa-IR" sz="2000" dirty="0" smtClean="0">
                <a:cs typeface="B Nazanin" panose="00000400000000000000" pitchFamily="2" charset="-78"/>
              </a:rPr>
              <a:t>درمان </a:t>
            </a:r>
            <a:r>
              <a:rPr lang="fa-IR" sz="2000" dirty="0">
                <a:cs typeface="B Nazanin" panose="00000400000000000000" pitchFamily="2" charset="-78"/>
              </a:rPr>
              <a:t>بدون معطلی با شکاف دادن و تخلیه چرک و مصرف </a:t>
            </a:r>
            <a:r>
              <a:rPr lang="fa-IR" sz="2000" dirty="0" smtClean="0">
                <a:cs typeface="B Nazanin" panose="00000400000000000000" pitchFamily="2" charset="-78"/>
              </a:rPr>
              <a:t>آنتی </a:t>
            </a:r>
            <a:r>
              <a:rPr lang="fa-IR" sz="2000" dirty="0">
                <a:cs typeface="B Nazanin" panose="00000400000000000000" pitchFamily="2" charset="-78"/>
              </a:rPr>
              <a:t>بیوتیک و تخلیه کامل پستان از شیر هر یکی دو ساعت یکبار لازم است</a:t>
            </a:r>
            <a:r>
              <a:rPr lang="fa-IR" sz="2000" dirty="0" smtClean="0">
                <a:cs typeface="B Nazanin" panose="00000400000000000000" pitchFamily="2" charset="-78"/>
              </a:rPr>
              <a:t>.</a:t>
            </a:r>
          </a:p>
          <a:p>
            <a:pPr algn="just" rtl="1">
              <a:buFont typeface="Wingdings" panose="05000000000000000000" pitchFamily="2" charset="2"/>
              <a:buChar char="§"/>
            </a:pPr>
            <a:r>
              <a:rPr lang="fa-IR" sz="2000" dirty="0" smtClean="0">
                <a:cs typeface="B Nazanin" panose="00000400000000000000" pitchFamily="2" charset="-78"/>
              </a:rPr>
              <a:t>کشت </a:t>
            </a:r>
            <a:r>
              <a:rPr lang="fa-IR" sz="2000" dirty="0">
                <a:cs typeface="B Nazanin" panose="00000400000000000000" pitchFamily="2" charset="-78"/>
              </a:rPr>
              <a:t>چرک برای انتخاب آنتی بیوتیک مناسب به عمل آید. در بعضی موارد بستری کردن و تجویز آنتی بیوتیک تزریقی لازم است. </a:t>
            </a:r>
            <a:endParaRPr lang="fa-IR" sz="2000" dirty="0" smtClean="0">
              <a:cs typeface="B Nazanin" panose="00000400000000000000" pitchFamily="2" charset="-78"/>
            </a:endParaRPr>
          </a:p>
          <a:p>
            <a:pPr algn="just" rtl="1">
              <a:buFont typeface="Wingdings" panose="05000000000000000000" pitchFamily="2" charset="2"/>
              <a:buChar char="§"/>
            </a:pPr>
            <a:r>
              <a:rPr lang="fa-IR" sz="2000" dirty="0" smtClean="0">
                <a:cs typeface="B Nazanin" panose="00000400000000000000" pitchFamily="2" charset="-78"/>
              </a:rPr>
              <a:t>شیرخوار </a:t>
            </a:r>
            <a:r>
              <a:rPr lang="fa-IR" sz="2000" dirty="0">
                <a:cs typeface="B Nazanin" panose="00000400000000000000" pitchFamily="2" charset="-78"/>
              </a:rPr>
              <a:t>رسیده سالم می تواند از پستان طرف سالم تغذیه کند </a:t>
            </a:r>
            <a:r>
              <a:rPr lang="fa-IR" sz="2000" dirty="0" smtClean="0">
                <a:cs typeface="B Nazanin" panose="00000400000000000000" pitchFamily="2" charset="-78"/>
              </a:rPr>
              <a:t>ولی </a:t>
            </a:r>
            <a:r>
              <a:rPr lang="fa-IR" sz="2000" dirty="0">
                <a:cs typeface="B Nazanin" panose="00000400000000000000" pitchFamily="2" charset="-78"/>
              </a:rPr>
              <a:t>از طرف مبتلا به جنبه های عملی بستگی دارد. </a:t>
            </a:r>
            <a:endParaRPr lang="fa-IR" sz="2000" dirty="0" smtClean="0">
              <a:cs typeface="B Nazanin" panose="00000400000000000000" pitchFamily="2" charset="-78"/>
            </a:endParaRPr>
          </a:p>
          <a:p>
            <a:pPr algn="just" rtl="1">
              <a:buFont typeface="Wingdings" panose="05000000000000000000" pitchFamily="2" charset="2"/>
              <a:buChar char="§"/>
            </a:pPr>
            <a:r>
              <a:rPr lang="fa-IR" sz="2000" dirty="0" smtClean="0">
                <a:cs typeface="B Nazanin" panose="00000400000000000000" pitchFamily="2" charset="-78"/>
              </a:rPr>
              <a:t>چنانچه </a:t>
            </a:r>
            <a:r>
              <a:rPr lang="fa-IR" sz="2000" dirty="0">
                <a:cs typeface="B Nazanin" panose="00000400000000000000" pitchFamily="2" charset="-78"/>
              </a:rPr>
              <a:t>شکاف به اندازه کافی دور از آرئول است که شیرخوار بتواند به خوبی پستان را بگیرد می تواند از پستان مبتلا بخورد. </a:t>
            </a:r>
            <a:endParaRPr lang="fa-IR" sz="2000" dirty="0" smtClean="0">
              <a:cs typeface="B Nazanin" panose="00000400000000000000" pitchFamily="2" charset="-78"/>
            </a:endParaRPr>
          </a:p>
          <a:p>
            <a:pPr algn="just" rtl="1">
              <a:buFont typeface="Wingdings" panose="05000000000000000000" pitchFamily="2" charset="2"/>
              <a:buChar char="§"/>
            </a:pPr>
            <a:r>
              <a:rPr lang="fa-IR" sz="2000" dirty="0" smtClean="0">
                <a:cs typeface="B Nazanin" panose="00000400000000000000" pitchFamily="2" charset="-78"/>
              </a:rPr>
              <a:t>اگر </a:t>
            </a:r>
            <a:r>
              <a:rPr lang="fa-IR" sz="2000" dirty="0">
                <a:cs typeface="B Nazanin" panose="00000400000000000000" pitchFamily="2" charset="-78"/>
              </a:rPr>
              <a:t>شیردهی انجام نشود باید شیر به طریق مکانیکی با دست تخلیه شود. </a:t>
            </a:r>
            <a:endParaRPr lang="fa-IR" sz="2000" dirty="0" smtClean="0">
              <a:cs typeface="B Nazanin" panose="00000400000000000000" pitchFamily="2" charset="-78"/>
            </a:endParaRPr>
          </a:p>
          <a:p>
            <a:pPr algn="just" rtl="1">
              <a:buFont typeface="Wingdings" panose="05000000000000000000" pitchFamily="2" charset="2"/>
              <a:buChar char="§"/>
            </a:pPr>
            <a:r>
              <a:rPr lang="fa-IR" sz="2000" dirty="0" smtClean="0">
                <a:cs typeface="B Nazanin" panose="00000400000000000000" pitchFamily="2" charset="-78"/>
              </a:rPr>
              <a:t>گاهی </a:t>
            </a:r>
            <a:r>
              <a:rPr lang="fa-IR" sz="2000" dirty="0">
                <a:cs typeface="B Nazanin" panose="00000400000000000000" pitchFamily="2" charset="-78"/>
              </a:rPr>
              <a:t>فشردن محل شکاف با گاز استریل هنگام دوشیدن یا شیر دادن از ایجاد فیستول جلوگیری می کند.</a:t>
            </a:r>
          </a:p>
          <a:p>
            <a:endParaRPr lang="en-US" dirty="0"/>
          </a:p>
        </p:txBody>
      </p:sp>
    </p:spTree>
    <p:extLst>
      <p:ext uri="{BB962C8B-B14F-4D97-AF65-F5344CB8AC3E}">
        <p14:creationId xmlns:p14="http://schemas.microsoft.com/office/powerpoint/2010/main" xmlns="" val="3295255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B Nazanin" panose="00000400000000000000" pitchFamily="2" charset="-78"/>
              </a:rPr>
              <a:t>نحوه صحیح شیردهی</a:t>
            </a:r>
            <a:endParaRPr lang="en-US" b="1"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19602" y="1794828"/>
            <a:ext cx="6906471" cy="3881437"/>
          </a:xfrm>
          <a:prstGeom prst="rect">
            <a:avLst/>
          </a:prstGeom>
        </p:spPr>
      </p:pic>
    </p:spTree>
    <p:extLst>
      <p:ext uri="{BB962C8B-B14F-4D97-AF65-F5344CB8AC3E}">
        <p14:creationId xmlns:p14="http://schemas.microsoft.com/office/powerpoint/2010/main" xmlns="" val="40219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21224" y="688491"/>
            <a:ext cx="7522564" cy="5265794"/>
          </a:xfrm>
          <a:prstGeom prst="rect">
            <a:avLst/>
          </a:prstGeom>
        </p:spPr>
      </p:pic>
    </p:spTree>
    <p:extLst>
      <p:ext uri="{BB962C8B-B14F-4D97-AF65-F5344CB8AC3E}">
        <p14:creationId xmlns:p14="http://schemas.microsoft.com/office/powerpoint/2010/main" xmlns="" val="49866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92540" y="398033"/>
            <a:ext cx="5707968" cy="3543188"/>
          </a:xfr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734614" y="4124101"/>
            <a:ext cx="5217458" cy="2345696"/>
          </a:xfrm>
          <a:prstGeom prst="rect">
            <a:avLst/>
          </a:prstGeom>
        </p:spPr>
      </p:pic>
    </p:spTree>
    <p:extLst>
      <p:ext uri="{BB962C8B-B14F-4D97-AF65-F5344CB8AC3E}">
        <p14:creationId xmlns:p14="http://schemas.microsoft.com/office/powerpoint/2010/main" xmlns="" val="4128246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140772" y="1011216"/>
            <a:ext cx="5590024" cy="2022440"/>
          </a:xfr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355925" y="3911196"/>
            <a:ext cx="5374871" cy="1919449"/>
          </a:xfrm>
          <a:prstGeom prst="rect">
            <a:avLst/>
          </a:prstGeom>
        </p:spPr>
      </p:pic>
    </p:spTree>
    <p:extLst>
      <p:ext uri="{BB962C8B-B14F-4D97-AF65-F5344CB8AC3E}">
        <p14:creationId xmlns:p14="http://schemas.microsoft.com/office/powerpoint/2010/main" xmlns="" val="4271746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509435821"/>
              </p:ext>
            </p:extLst>
          </p:nvPr>
        </p:nvGraphicFramePr>
        <p:xfrm>
          <a:off x="978945" y="1108038"/>
          <a:ext cx="8509300" cy="4781937"/>
        </p:xfrm>
        <a:graphic>
          <a:graphicData uri="http://schemas.openxmlformats.org/drawingml/2006/table">
            <a:tbl>
              <a:tblPr rtl="1" firstRow="1" firstCol="1" bandRow="1">
                <a:tableStyleId>{5C22544A-7EE6-4342-B048-85BDC9FD1C3A}</a:tableStyleId>
              </a:tblPr>
              <a:tblGrid>
                <a:gridCol w="2127325"/>
                <a:gridCol w="2127325"/>
                <a:gridCol w="2127325"/>
                <a:gridCol w="2127325"/>
              </a:tblGrid>
              <a:tr h="417531">
                <a:tc>
                  <a:txBody>
                    <a:bodyPr/>
                    <a:lstStyle/>
                    <a:p>
                      <a:pPr algn="just" rtl="1">
                        <a:lnSpc>
                          <a:spcPct val="115000"/>
                        </a:lnSpc>
                        <a:spcAft>
                          <a:spcPts val="1000"/>
                        </a:spcAft>
                      </a:pPr>
                      <a:r>
                        <a:rPr lang="fa-IR" sz="1800" dirty="0">
                          <a:effectLst/>
                          <a:cs typeface="B Nazanin" panose="00000400000000000000" pitchFamily="2" charset="-78"/>
                        </a:rPr>
                        <a:t>مشخصات</a:t>
                      </a:r>
                      <a:endParaRPr lang="en-US" sz="18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b="1" dirty="0">
                          <a:effectLst/>
                          <a:cs typeface="B Nazanin" panose="00000400000000000000" pitchFamily="2" charset="-78"/>
                        </a:rPr>
                        <a:t>احتقان</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b="1" dirty="0">
                          <a:effectLst/>
                          <a:cs typeface="B Nazanin" panose="00000400000000000000" pitchFamily="2" charset="-78"/>
                        </a:rPr>
                        <a:t>انسداد مجرا </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b="1" dirty="0">
                          <a:effectLst/>
                          <a:cs typeface="B Nazanin" panose="00000400000000000000" pitchFamily="2" charset="-78"/>
                        </a:rPr>
                        <a:t>ماستیت</a:t>
                      </a:r>
                      <a:endParaRPr lang="en-US" sz="11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1024160">
                <a:tc>
                  <a:txBody>
                    <a:bodyPr/>
                    <a:lstStyle/>
                    <a:p>
                      <a:pPr algn="just" rtl="1">
                        <a:lnSpc>
                          <a:spcPct val="115000"/>
                        </a:lnSpc>
                        <a:spcAft>
                          <a:spcPts val="1000"/>
                        </a:spcAft>
                      </a:pPr>
                      <a:r>
                        <a:rPr lang="fa-IR" sz="2000" b="1" dirty="0">
                          <a:effectLst/>
                          <a:cs typeface="B Nazanin" panose="00000400000000000000" pitchFamily="2" charset="-78"/>
                        </a:rPr>
                        <a:t>برقراری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smtClean="0">
                          <a:effectLst/>
                          <a:cs typeface="B Nazanin" panose="00000400000000000000" pitchFamily="2" charset="-78"/>
                        </a:rPr>
                        <a:t>تدریجی </a:t>
                      </a:r>
                      <a:r>
                        <a:rPr lang="en-US" sz="1600" dirty="0">
                          <a:effectLst/>
                          <a:latin typeface="Times New Roman" panose="02020603050405020304" pitchFamily="18" charset="0"/>
                          <a:cs typeface="Times New Roman" panose="02020603050405020304" pitchFamily="18" charset="0"/>
                        </a:rPr>
                        <a:t>immediate</a:t>
                      </a:r>
                      <a:endParaRPr lang="en-US" sz="1100" dirty="0">
                        <a:effectLst/>
                        <a:latin typeface="Times New Roman" panose="02020603050405020304" pitchFamily="18" charset="0"/>
                        <a:cs typeface="Times New Roman" panose="02020603050405020304" pitchFamily="18" charset="0"/>
                      </a:endParaRPr>
                    </a:p>
                    <a:p>
                      <a:pPr algn="just" rtl="1">
                        <a:lnSpc>
                          <a:spcPct val="115000"/>
                        </a:lnSpc>
                        <a:spcAft>
                          <a:spcPts val="1000"/>
                        </a:spcAft>
                      </a:pPr>
                      <a:r>
                        <a:rPr lang="en-US" sz="1600" dirty="0">
                          <a:effectLst/>
                          <a:latin typeface="Times New Roman" panose="02020603050405020304" pitchFamily="18" charset="0"/>
                          <a:cs typeface="Times New Roman" panose="02020603050405020304" pitchFamily="18" charset="0"/>
                        </a:rPr>
                        <a:t>postpartum</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تدریجی بعد از </a:t>
                      </a:r>
                      <a:r>
                        <a:rPr lang="en-US" sz="1600" dirty="0">
                          <a:effectLst/>
                          <a:latin typeface="Times New Roman" panose="02020603050405020304" pitchFamily="18" charset="0"/>
                          <a:cs typeface="Times New Roman" panose="02020603050405020304" pitchFamily="18" charset="0"/>
                        </a:rPr>
                        <a:t>feeding</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ناگهانی بعد از 10 روز</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417531">
                <a:tc>
                  <a:txBody>
                    <a:bodyPr/>
                    <a:lstStyle/>
                    <a:p>
                      <a:pPr algn="just" rtl="1">
                        <a:lnSpc>
                          <a:spcPct val="115000"/>
                        </a:lnSpc>
                        <a:spcAft>
                          <a:spcPts val="1000"/>
                        </a:spcAft>
                      </a:pPr>
                      <a:r>
                        <a:rPr lang="fa-IR" sz="2000" b="1" dirty="0">
                          <a:effectLst/>
                          <a:cs typeface="B Nazanin" panose="00000400000000000000" pitchFamily="2" charset="-78"/>
                        </a:rPr>
                        <a:t>مکان </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a:effectLst/>
                          <a:cs typeface="B Nazanin" panose="00000400000000000000" pitchFamily="2" charset="-78"/>
                        </a:rPr>
                        <a:t>دو طرفه </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یک طرفه </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معمولا 1 طرفه</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1252592">
                <a:tc>
                  <a:txBody>
                    <a:bodyPr/>
                    <a:lstStyle/>
                    <a:p>
                      <a:pPr algn="just" rtl="1">
                        <a:lnSpc>
                          <a:spcPct val="115000"/>
                        </a:lnSpc>
                        <a:spcAft>
                          <a:spcPts val="1000"/>
                        </a:spcAft>
                      </a:pPr>
                      <a:r>
                        <a:rPr lang="fa-IR" sz="2000" b="1" dirty="0">
                          <a:effectLst/>
                          <a:cs typeface="B Nazanin" panose="00000400000000000000" pitchFamily="2" charset="-78"/>
                        </a:rPr>
                        <a:t>تورم و گرما</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a:effectLst/>
                          <a:cs typeface="B Nazanin" panose="00000400000000000000" pitchFamily="2" charset="-78"/>
                        </a:rPr>
                        <a:t>ژنرالیزه</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ممکن است جابجا شود، گرما ندارد یا کمی گرم است</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لوکالیزه، قرمز، گرم، متورم</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417531">
                <a:tc>
                  <a:txBody>
                    <a:bodyPr/>
                    <a:lstStyle/>
                    <a:p>
                      <a:pPr algn="just" rtl="1">
                        <a:lnSpc>
                          <a:spcPct val="115000"/>
                        </a:lnSpc>
                        <a:spcAft>
                          <a:spcPts val="1000"/>
                        </a:spcAft>
                      </a:pPr>
                      <a:r>
                        <a:rPr lang="fa-IR" sz="2000" b="1" dirty="0">
                          <a:effectLst/>
                          <a:cs typeface="B Nazanin" panose="00000400000000000000" pitchFamily="2" charset="-78"/>
                        </a:rPr>
                        <a:t>درد </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a:effectLst/>
                          <a:cs typeface="B Nazanin" panose="00000400000000000000" pitchFamily="2" charset="-78"/>
                        </a:rPr>
                        <a:t>ژنرالیزه </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خفیف ولی لوکالیزه</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شدید ولی لوکالیزه</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417531">
                <a:tc>
                  <a:txBody>
                    <a:bodyPr/>
                    <a:lstStyle/>
                    <a:p>
                      <a:pPr algn="just" rtl="1">
                        <a:lnSpc>
                          <a:spcPct val="115000"/>
                        </a:lnSpc>
                        <a:spcAft>
                          <a:spcPts val="1000"/>
                        </a:spcAft>
                      </a:pPr>
                      <a:r>
                        <a:rPr lang="fa-IR" sz="2000" b="1" dirty="0">
                          <a:effectLst/>
                          <a:cs typeface="B Nazanin" panose="00000400000000000000" pitchFamily="2" charset="-78"/>
                        </a:rPr>
                        <a:t>دمای بدن</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کمتر از </a:t>
                      </a:r>
                      <a:r>
                        <a:rPr lang="fa-IR" sz="1600" dirty="0" smtClean="0">
                          <a:effectLst/>
                          <a:cs typeface="B Nazanin" panose="00000400000000000000" pitchFamily="2" charset="-78"/>
                        </a:rPr>
                        <a:t>38/4</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کمتر از </a:t>
                      </a:r>
                      <a:r>
                        <a:rPr lang="fa-IR" sz="1600" dirty="0" smtClean="0">
                          <a:effectLst/>
                          <a:cs typeface="B Nazanin" panose="00000400000000000000" pitchFamily="2" charset="-78"/>
                        </a:rPr>
                        <a:t>38/4</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بیشتر از </a:t>
                      </a:r>
                      <a:r>
                        <a:rPr lang="fa-IR" sz="1600" dirty="0" smtClean="0">
                          <a:effectLst/>
                          <a:cs typeface="B Nazanin" panose="00000400000000000000" pitchFamily="2" charset="-78"/>
                        </a:rPr>
                        <a:t>38/4</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835061">
                <a:tc>
                  <a:txBody>
                    <a:bodyPr/>
                    <a:lstStyle/>
                    <a:p>
                      <a:pPr algn="just" rtl="1">
                        <a:lnSpc>
                          <a:spcPct val="115000"/>
                        </a:lnSpc>
                        <a:spcAft>
                          <a:spcPts val="1000"/>
                        </a:spcAft>
                      </a:pPr>
                      <a:r>
                        <a:rPr lang="fa-IR" sz="2000" b="1" dirty="0">
                          <a:effectLst/>
                          <a:cs typeface="B Nazanin" panose="00000400000000000000" pitchFamily="2" charset="-78"/>
                        </a:rPr>
                        <a:t>علائم عمومی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a:effectLst/>
                          <a:cs typeface="B Nazanin" panose="00000400000000000000" pitchFamily="2" charset="-78"/>
                        </a:rPr>
                        <a:t>احساس می کند حالش خوب است</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a:effectLst/>
                          <a:cs typeface="B Nazanin" panose="00000400000000000000" pitchFamily="2" charset="-78"/>
                        </a:rPr>
                        <a:t>احساس می کند حالش خوب است</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algn="just" rtl="1">
                        <a:lnSpc>
                          <a:spcPct val="115000"/>
                        </a:lnSpc>
                        <a:spcAft>
                          <a:spcPts val="1000"/>
                        </a:spcAft>
                      </a:pPr>
                      <a:r>
                        <a:rPr lang="fa-IR" sz="1600" dirty="0">
                          <a:effectLst/>
                          <a:cs typeface="B Nazanin" panose="00000400000000000000" pitchFamily="2" charset="-78"/>
                        </a:rPr>
                        <a:t>علائم شبیه آنفلونزا</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bl>
          </a:graphicData>
        </a:graphic>
      </p:graphicFrame>
    </p:spTree>
    <p:extLst>
      <p:ext uri="{BB962C8B-B14F-4D97-AF65-F5344CB8AC3E}">
        <p14:creationId xmlns:p14="http://schemas.microsoft.com/office/powerpoint/2010/main" xmlns="" val="1301841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02891" y="978947"/>
            <a:ext cx="6863378" cy="4867806"/>
          </a:xfrm>
        </p:spPr>
      </p:pic>
    </p:spTree>
    <p:extLst>
      <p:ext uri="{BB962C8B-B14F-4D97-AF65-F5344CB8AC3E}">
        <p14:creationId xmlns:p14="http://schemas.microsoft.com/office/powerpoint/2010/main" xmlns="" val="229420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817" y="297628"/>
            <a:ext cx="8596668" cy="1320800"/>
          </a:xfrm>
        </p:spPr>
        <p:txBody>
          <a:bodyPr>
            <a:normAutofit/>
          </a:bodyPr>
          <a:lstStyle/>
          <a:p>
            <a:pPr algn="r" rtl="1"/>
            <a:r>
              <a:rPr lang="fa-IR" sz="4400" b="1" dirty="0" smtClean="0">
                <a:solidFill>
                  <a:srgbClr val="FF0000"/>
                </a:solidFill>
                <a:cs typeface="B Nazanin" panose="00000400000000000000" pitchFamily="2" charset="-78"/>
              </a:rPr>
              <a:t>علل ماستیت</a:t>
            </a:r>
            <a:endParaRPr lang="en-US" sz="4400" b="1" dirty="0">
              <a:solidFill>
                <a:srgbClr val="FF0000"/>
              </a:solidFill>
              <a:cs typeface="B Nazanin" panose="00000400000000000000" pitchFamily="2" charset="-78"/>
            </a:endParaRPr>
          </a:p>
        </p:txBody>
      </p:sp>
      <p:sp>
        <p:nvSpPr>
          <p:cNvPr id="10" name="TextBox 9"/>
          <p:cNvSpPr txBox="1"/>
          <p:nvPr/>
        </p:nvSpPr>
        <p:spPr>
          <a:xfrm>
            <a:off x="806823" y="1370090"/>
            <a:ext cx="8315662" cy="3108543"/>
          </a:xfrm>
          <a:prstGeom prst="rect">
            <a:avLst/>
          </a:prstGeom>
          <a:noFill/>
        </p:spPr>
        <p:txBody>
          <a:bodyPr wrap="square" rtlCol="0">
            <a:spAutoFit/>
          </a:bodyPr>
          <a:lstStyle/>
          <a:p>
            <a:pPr algn="just" rtl="1"/>
            <a:r>
              <a:rPr lang="fa-IR" sz="2800" dirty="0" smtClean="0">
                <a:cs typeface="B Nazanin" panose="00000400000000000000" pitchFamily="2" charset="-78"/>
              </a:rPr>
              <a:t>معمولا </a:t>
            </a:r>
            <a:r>
              <a:rPr lang="fa-IR" sz="2800" dirty="0">
                <a:cs typeface="B Nazanin" panose="00000400000000000000" pitchFamily="2" charset="-78"/>
              </a:rPr>
              <a:t>عفونت از طریق ترک یا شقاق نوک پستان وارد می شود. به هر حال استاز شیر و کنژسیون که به دلیل احتقان یا انسداد مجرا ایجاد می شود نیز می تواند به ماستیت منجر شود. </a:t>
            </a:r>
            <a:endParaRPr lang="fa-IR" sz="2800" dirty="0" smtClean="0">
              <a:cs typeface="B Nazanin" panose="00000400000000000000" pitchFamily="2" charset="-78"/>
            </a:endParaRPr>
          </a:p>
          <a:p>
            <a:pPr algn="just" rtl="1"/>
            <a:endParaRPr lang="fa-IR" sz="2800" dirty="0">
              <a:cs typeface="B Nazanin" panose="00000400000000000000" pitchFamily="2" charset="-78"/>
            </a:endParaRPr>
          </a:p>
          <a:p>
            <a:pPr algn="just" rtl="1"/>
            <a:r>
              <a:rPr lang="fa-IR" sz="2800" dirty="0" smtClean="0">
                <a:cs typeface="B Nazanin" panose="00000400000000000000" pitchFamily="2" charset="-78"/>
              </a:rPr>
              <a:t>در </a:t>
            </a:r>
            <a:r>
              <a:rPr lang="fa-IR" sz="2800" dirty="0">
                <a:cs typeface="B Nazanin" panose="00000400000000000000" pitchFamily="2" charset="-78"/>
              </a:rPr>
              <a:t>50% موارد استافیلوکوک طلایی عامل بوده سایر میکروب ها عبارت اند از اشریشیاکلی، استرپ </a:t>
            </a:r>
            <a:r>
              <a:rPr lang="en-US" sz="2800" dirty="0">
                <a:latin typeface="Times New Roman" panose="02020603050405020304" pitchFamily="18" charset="0"/>
                <a:cs typeface="Times New Roman" panose="02020603050405020304" pitchFamily="18" charset="0"/>
              </a:rPr>
              <a:t>A</a:t>
            </a:r>
            <a:r>
              <a:rPr lang="fa-IR" sz="2800" dirty="0">
                <a:cs typeface="B Nazanin" panose="00000400000000000000" pitchFamily="2" charset="-78"/>
              </a:rPr>
              <a:t>، پیتواسترپتوکک، هموفیلوس آنفلونزا، کلبسیلاپنومونیه و باکتریوئیدها</a:t>
            </a:r>
            <a:endParaRPr lang="en-US" sz="2800"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1610" y="4237728"/>
            <a:ext cx="3137049" cy="2433096"/>
          </a:xfrm>
          <a:prstGeom prst="rect">
            <a:avLst/>
          </a:prstGeom>
        </p:spPr>
      </p:pic>
    </p:spTree>
    <p:extLst>
      <p:ext uri="{BB962C8B-B14F-4D97-AF65-F5344CB8AC3E}">
        <p14:creationId xmlns:p14="http://schemas.microsoft.com/office/powerpoint/2010/main" xmlns="" val="2581731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416"/>
            <a:ext cx="8596668" cy="1320800"/>
          </a:xfrm>
        </p:spPr>
        <p:txBody>
          <a:bodyPr>
            <a:normAutofit/>
          </a:bodyPr>
          <a:lstStyle/>
          <a:p>
            <a:pPr algn="r" rtl="1"/>
            <a:r>
              <a:rPr lang="fa-IR" dirty="0" smtClean="0">
                <a:solidFill>
                  <a:srgbClr val="FF0000"/>
                </a:solidFill>
                <a:cs typeface="B Nazanin" panose="00000400000000000000" pitchFamily="2" charset="-78"/>
              </a:rPr>
              <a:t>درمان ماستیت</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677334" y="1289219"/>
            <a:ext cx="8596668" cy="5176127"/>
          </a:xfrm>
        </p:spPr>
        <p:txBody>
          <a:bodyPr>
            <a:normAutofit/>
          </a:bodyPr>
          <a:lstStyle/>
          <a:p>
            <a:pPr algn="just" rtl="1"/>
            <a:r>
              <a:rPr lang="fa-IR" sz="2000" b="1" dirty="0">
                <a:solidFill>
                  <a:srgbClr val="7030A0"/>
                </a:solidFill>
                <a:cs typeface="B Nazanin" panose="00000400000000000000" pitchFamily="2" charset="-78"/>
              </a:rPr>
              <a:t>باید به محض تشخیص درمان شود. قدم زیر برداشته می شود</a:t>
            </a:r>
            <a:r>
              <a:rPr lang="fa-IR" sz="2000" b="1" dirty="0" smtClean="0">
                <a:solidFill>
                  <a:srgbClr val="7030A0"/>
                </a:solidFill>
                <a:cs typeface="B Nazanin" panose="00000400000000000000" pitchFamily="2" charset="-78"/>
              </a:rPr>
              <a:t>:</a:t>
            </a:r>
          </a:p>
          <a:p>
            <a:pPr marL="0" indent="0" algn="just" rtl="1">
              <a:buNone/>
            </a:pPr>
            <a:endParaRPr lang="en-US" sz="2000" dirty="0">
              <a:cs typeface="B Nazanin" panose="00000400000000000000" pitchFamily="2" charset="-78"/>
            </a:endParaRPr>
          </a:p>
          <a:p>
            <a:pPr lvl="0" algn="just" rtl="1"/>
            <a:r>
              <a:rPr lang="fa-IR" sz="2000" dirty="0">
                <a:cs typeface="B Nazanin" panose="00000400000000000000" pitchFamily="2" charset="-78"/>
              </a:rPr>
              <a:t>آنتی بیوتیکی که بر علیه استافیلوکک مقاوم اثر دارد به مدت 10 تا 14 روز تجویز خواهد شد. آنتی بیوتیک ایمن، سفالوسپورین نسل اول یا دی کلوگزاسیلین است. اگر بیمار به پنی سیلین حساسیت دارد اریترومایسین و مشتقات ان موثر است. اگر استاف مقاوم به متی سیلین مورد شک است از جایگزین مناسب استفاده می شود</a:t>
            </a:r>
            <a:r>
              <a:rPr lang="fa-IR" sz="2000" dirty="0" smtClean="0">
                <a:cs typeface="B Nazanin" panose="00000400000000000000" pitchFamily="2" charset="-78"/>
              </a:rPr>
              <a:t>.</a:t>
            </a:r>
          </a:p>
          <a:p>
            <a:pPr marL="0" lvl="0" indent="0" algn="just" rtl="1">
              <a:buNone/>
            </a:pPr>
            <a:endParaRPr lang="en-US" sz="2000" dirty="0">
              <a:cs typeface="B Nazanin" panose="00000400000000000000" pitchFamily="2" charset="-78"/>
            </a:endParaRPr>
          </a:p>
          <a:p>
            <a:pPr lvl="0" algn="just" rtl="1"/>
            <a:r>
              <a:rPr lang="fa-IR" sz="2000" dirty="0">
                <a:cs typeface="B Nazanin" panose="00000400000000000000" pitchFamily="2" charset="-78"/>
              </a:rPr>
              <a:t>از مادر خواسته می شود که شیردهی را ادامه دهد چون شیر به حال شیرخوار مضر نمی باشد. شیردهی مکرر توصیه می شود. چناچه مادر بتواند تحمل کند شیردهی از پستان مبتلا شروع می شود. چناچه خیلی دردناک باشد مادر از پستان سالم شروع می کند تا علایم برطرف شود. در هر شیردهی باید پستان مبتلا با شیردهی یا شیردوش یا هر دو تخلیه شود. در شرایط گهگاه دوشیدن دستی یا شیردوش به دلیل درد شدید که از شیردهی جلوگیری می شود بکار می رود. نباید شیرخوار از شیر گرفته شود چون امکان تبدیل شرایط به آبسه وجود دارد. </a:t>
            </a:r>
            <a:endParaRPr lang="en-US" sz="2000" dirty="0">
              <a:cs typeface="B Nazanin" panose="00000400000000000000" pitchFamily="2" charset="-78"/>
            </a:endParaRPr>
          </a:p>
          <a:p>
            <a:pPr marL="0" lvl="0" indent="0" algn="just" rtl="1">
              <a:buNone/>
            </a:pPr>
            <a:endParaRPr lang="en-US" sz="3600" dirty="0">
              <a:cs typeface="B Nazanin" panose="00000400000000000000" pitchFamily="2" charset="-78"/>
            </a:endParaRP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xmlns="" val="124470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1276</TotalTime>
  <Words>864</Words>
  <Application>Microsoft Office PowerPoint</Application>
  <PresentationFormat>Custom</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Slide 1</vt:lpstr>
      <vt:lpstr>نحوه صحیح شیردهی</vt:lpstr>
      <vt:lpstr>Slide 3</vt:lpstr>
      <vt:lpstr>Slide 4</vt:lpstr>
      <vt:lpstr>Slide 5</vt:lpstr>
      <vt:lpstr>Slide 6</vt:lpstr>
      <vt:lpstr>Slide 7</vt:lpstr>
      <vt:lpstr>علل ماستیت</vt:lpstr>
      <vt:lpstr>درمان ماستیت</vt:lpstr>
      <vt:lpstr>Slide 10</vt:lpstr>
      <vt:lpstr>ماستیت راجعه و یا مزمن  </vt:lpstr>
      <vt:lpstr>درمان</vt:lpstr>
      <vt:lpstr>آبسه پستان </vt:lpstr>
      <vt:lpstr>درمان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Magazine1</cp:lastModifiedBy>
  <cp:revision>121</cp:revision>
  <dcterms:created xsi:type="dcterms:W3CDTF">2018-09-09T03:57:56Z</dcterms:created>
  <dcterms:modified xsi:type="dcterms:W3CDTF">2019-11-30T05:02:39Z</dcterms:modified>
</cp:coreProperties>
</file>