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32"/>
  </p:notesMasterIdLst>
  <p:handoutMasterIdLst>
    <p:handoutMasterId r:id="rId33"/>
  </p:handoutMasterIdLst>
  <p:sldIdLst>
    <p:sldId id="260" r:id="rId2"/>
    <p:sldId id="261" r:id="rId3"/>
    <p:sldId id="262" r:id="rId4"/>
    <p:sldId id="286" r:id="rId5"/>
    <p:sldId id="299" r:id="rId6"/>
    <p:sldId id="287" r:id="rId7"/>
    <p:sldId id="263" r:id="rId8"/>
    <p:sldId id="288" r:id="rId9"/>
    <p:sldId id="271" r:id="rId10"/>
    <p:sldId id="292" r:id="rId11"/>
    <p:sldId id="293" r:id="rId12"/>
    <p:sldId id="264" r:id="rId13"/>
    <p:sldId id="265" r:id="rId14"/>
    <p:sldId id="266" r:id="rId15"/>
    <p:sldId id="291" r:id="rId16"/>
    <p:sldId id="267" r:id="rId17"/>
    <p:sldId id="290" r:id="rId18"/>
    <p:sldId id="289" r:id="rId19"/>
    <p:sldId id="294" r:id="rId20"/>
    <p:sldId id="295" r:id="rId21"/>
    <p:sldId id="296" r:id="rId22"/>
    <p:sldId id="297" r:id="rId23"/>
    <p:sldId id="298" r:id="rId24"/>
    <p:sldId id="300" r:id="rId25"/>
    <p:sldId id="301" r:id="rId26"/>
    <p:sldId id="270" r:id="rId27"/>
    <p:sldId id="302" r:id="rId28"/>
    <p:sldId id="303" r:id="rId29"/>
    <p:sldId id="304" r:id="rId30"/>
    <p:sldId id="284" r:id="rId3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77" autoAdjust="0"/>
    <p:restoredTop sz="94707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EC30C7EC-F6DB-49CA-A79A-F6D0492938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9B05ED47-368A-4DD2-8D5A-BFF86AD215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C81F1-5C77-42F4-A43C-4B411B686EB4}" type="slidenum">
              <a:rPr lang="en-US"/>
              <a:pPr/>
              <a:t>1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کهیر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5ED47-368A-4DD2-8D5A-BFF86AD215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0C7C54-BAC1-4A30-9BC6-3F0E0EC3EC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81EA-B56E-4D88-B49F-8B8988B21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445B3-85FA-4806-AA69-D92209CC0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20473-F725-4EA8-858B-770194377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BE896-00C3-4852-9A35-B0F0DFE5B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AD742-1760-4C7F-B278-01A4712C9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3AF84-6BDD-4F00-8F0B-4B3DB19F3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31EC8-BDE8-418D-B332-EBADE4DD8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38A99-77C8-4052-AA20-A7558679A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F37E-6FD1-487E-9189-76A121FF4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7BC78-2862-4229-B571-910DC4ABC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098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0F03A707-9AE3-4EF1-B557-B068248F12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8810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Food Allergies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1752600"/>
          </a:xfrm>
        </p:spPr>
        <p:txBody>
          <a:bodyPr/>
          <a:lstStyle/>
          <a:p>
            <a:r>
              <a:rPr lang="en-US" sz="2400" b="1" dirty="0" err="1" smtClean="0"/>
              <a:t>Fatemeh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Sedaghat</a:t>
            </a:r>
            <a:endParaRPr lang="en-US" sz="2400" b="1" dirty="0"/>
          </a:p>
          <a:p>
            <a:r>
              <a:rPr lang="en-US" sz="2400" dirty="0" smtClean="0"/>
              <a:t>PhD in Nutrition Sciences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1447800" y="39624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090B0B"/>
                </a:solidFill>
              </a:rPr>
              <a:t>Shahid</a:t>
            </a:r>
            <a:r>
              <a:rPr lang="en-US" dirty="0" smtClean="0">
                <a:solidFill>
                  <a:srgbClr val="090B0B"/>
                </a:solidFill>
              </a:rPr>
              <a:t> </a:t>
            </a:r>
            <a:r>
              <a:rPr lang="en-US" dirty="0" err="1" smtClean="0">
                <a:solidFill>
                  <a:srgbClr val="090B0B"/>
                </a:solidFill>
              </a:rPr>
              <a:t>Beheshti</a:t>
            </a:r>
            <a:r>
              <a:rPr lang="en-US" dirty="0" smtClean="0">
                <a:solidFill>
                  <a:srgbClr val="090B0B"/>
                </a:solidFill>
              </a:rPr>
              <a:t> Medical University</a:t>
            </a:r>
            <a:endParaRPr lang="en-US" dirty="0">
              <a:solidFill>
                <a:srgbClr val="090B0B"/>
              </a:solidFill>
            </a:endParaRP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>
            <a:off x="6858000" y="541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11/2019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Allergic to One Food, Do You Have to Avoid Related Foods?</a:t>
            </a:r>
            <a:endParaRPr lang="en-US" sz="2400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Cross-reactivity</a:t>
            </a:r>
            <a:r>
              <a:rPr lang="en-US" sz="2000" dirty="0" smtClean="0"/>
              <a:t> occurs when the proteins in one  substance are like the proteins in another. As a result, the immune system sees them as the same.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In the case of food allergies, cross-reactivity can occur between one food and another. Cross-reactivity can also happen between pollen and foods or latex and foods.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od allergies and cross reactiv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9342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Symptoms of </a:t>
            </a:r>
            <a:r>
              <a:rPr lang="en-US" sz="3200" dirty="0" smtClean="0"/>
              <a:t>Food Allergies</a:t>
            </a:r>
            <a:r>
              <a:rPr lang="en-US" dirty="0"/>
              <a:t>	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/>
              <a:t>Reaction within minutes to two </a:t>
            </a:r>
            <a:r>
              <a:rPr lang="en-US" sz="2400" dirty="0" smtClean="0"/>
              <a:t>hours.</a:t>
            </a:r>
          </a:p>
          <a:p>
            <a:pPr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How soon and how severe depend on sensitivity to food, how much was </a:t>
            </a:r>
            <a:r>
              <a:rPr lang="en-US" sz="2400" dirty="0" smtClean="0"/>
              <a:t>consumed</a:t>
            </a:r>
            <a:r>
              <a:rPr lang="en-US" sz="2400" dirty="0"/>
              <a:t>, other foods consume, and </a:t>
            </a:r>
            <a:r>
              <a:rPr lang="en-US" sz="2400" dirty="0" smtClean="0"/>
              <a:t>preparation.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May have minor symptoms at </a:t>
            </a:r>
            <a:r>
              <a:rPr lang="en-US" sz="2400" dirty="0" smtClean="0"/>
              <a:t>first.</a:t>
            </a:r>
            <a:endParaRPr lang="en-US" sz="2400" dirty="0"/>
          </a:p>
          <a:p>
            <a:pPr algn="just"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393220" name="Picture 4" descr="MMj0336710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600200"/>
            <a:ext cx="1143000" cy="1103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Symptoms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500" dirty="0"/>
              <a:t>Digestive system</a:t>
            </a:r>
          </a:p>
          <a:p>
            <a:pPr lvl="1"/>
            <a:r>
              <a:rPr lang="en-US" sz="2100" dirty="0"/>
              <a:t>Swelling, itching</a:t>
            </a:r>
          </a:p>
          <a:p>
            <a:pPr lvl="1"/>
            <a:r>
              <a:rPr lang="en-US" sz="2100" dirty="0"/>
              <a:t>Tightness</a:t>
            </a:r>
          </a:p>
          <a:p>
            <a:pPr lvl="1"/>
            <a:r>
              <a:rPr lang="en-US" sz="2100" dirty="0"/>
              <a:t>Hoarseness</a:t>
            </a:r>
          </a:p>
          <a:p>
            <a:pPr lvl="1"/>
            <a:r>
              <a:rPr lang="en-US" sz="2100" dirty="0"/>
              <a:t>Nausea</a:t>
            </a:r>
          </a:p>
          <a:p>
            <a:pPr lvl="1"/>
            <a:r>
              <a:rPr lang="en-US" sz="2100" dirty="0"/>
              <a:t>Cramping</a:t>
            </a:r>
          </a:p>
          <a:p>
            <a:pPr lvl="1"/>
            <a:r>
              <a:rPr lang="en-US" sz="2100" dirty="0"/>
              <a:t>Pain</a:t>
            </a:r>
          </a:p>
          <a:p>
            <a:pPr lvl="1"/>
            <a:r>
              <a:rPr lang="en-US" sz="2100" dirty="0"/>
              <a:t>Vomiting</a:t>
            </a:r>
          </a:p>
          <a:p>
            <a:pPr lvl="1"/>
            <a:r>
              <a:rPr lang="en-US" sz="2100" dirty="0"/>
              <a:t>Diarrhea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500"/>
              <a:t>Body systems (skin, lungs, etc)</a:t>
            </a:r>
          </a:p>
          <a:p>
            <a:pPr lvl="1"/>
            <a:r>
              <a:rPr lang="en-US" sz="2100"/>
              <a:t>Hives, skin swelling</a:t>
            </a:r>
          </a:p>
          <a:p>
            <a:pPr lvl="1"/>
            <a:r>
              <a:rPr lang="en-US" sz="2100"/>
              <a:t>Anaphylaxis – BP falls, wheezing, breathing problems, nausea, rapid pulse, flushing, faintness, passing out</a:t>
            </a:r>
          </a:p>
          <a:p>
            <a:pPr lvl="1"/>
            <a:r>
              <a:rPr lang="en-US" sz="2100"/>
              <a:t>Can lead to death</a:t>
            </a:r>
          </a:p>
        </p:txBody>
      </p:sp>
      <p:pic>
        <p:nvPicPr>
          <p:cNvPr id="394246" name="Picture 6" descr="MCj023273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886200"/>
            <a:ext cx="1489075" cy="185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Severe</a:t>
            </a:r>
            <a:r>
              <a:rPr lang="en-US" sz="2800" dirty="0"/>
              <a:t> reactions more common in </a:t>
            </a:r>
            <a:r>
              <a:rPr lang="en-US" sz="2800" dirty="0">
                <a:solidFill>
                  <a:srgbClr val="FF0000"/>
                </a:solidFill>
              </a:rPr>
              <a:t>peanuts</a:t>
            </a:r>
            <a:r>
              <a:rPr lang="en-US" sz="2800" dirty="0"/>
              <a:t>, tree nuts, shellfish, fish, and </a:t>
            </a:r>
            <a:r>
              <a:rPr lang="en-US" sz="2800" dirty="0" smtClean="0"/>
              <a:t>eggs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Also more common in those with </a:t>
            </a:r>
            <a:r>
              <a:rPr lang="en-US" sz="2800" dirty="0" smtClean="0"/>
              <a:t>asthma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/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Death</a:t>
            </a:r>
            <a:r>
              <a:rPr lang="en-US" sz="2800" dirty="0"/>
              <a:t> usually seen in peanuts or tree </a:t>
            </a:r>
            <a:r>
              <a:rPr lang="en-US" sz="2800" dirty="0" smtClean="0"/>
              <a:t>nuts.</a:t>
            </a:r>
            <a:endParaRPr lang="en-US" sz="2800" dirty="0"/>
          </a:p>
        </p:txBody>
      </p:sp>
      <p:pic>
        <p:nvPicPr>
          <p:cNvPr id="396292" name="Picture 4" descr="MCj03332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"/>
            <a:ext cx="687388" cy="91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914400"/>
            <a:ext cx="7313612" cy="1143000"/>
          </a:xfrm>
        </p:spPr>
        <p:txBody>
          <a:bodyPr/>
          <a:lstStyle/>
          <a:p>
            <a:r>
              <a:rPr lang="en-US" sz="3200" dirty="0" smtClean="0"/>
              <a:t>Milk and soy allergy</a:t>
            </a:r>
            <a:r>
              <a:rPr lang="fa-IR" sz="3200" dirty="0" smtClean="0"/>
              <a:t> </a:t>
            </a:r>
            <a:r>
              <a:rPr lang="en-US" sz="3200" dirty="0" smtClean="0"/>
              <a:t>symptoms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725987"/>
          </a:xfrm>
        </p:spPr>
        <p:txBody>
          <a:bodyPr/>
          <a:lstStyle/>
          <a:p>
            <a:r>
              <a:rPr lang="en-US" sz="2400" dirty="0" smtClean="0"/>
              <a:t>Allergies to milk and soy are usually seen in infants and young children. </a:t>
            </a:r>
          </a:p>
          <a:p>
            <a:pPr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Often, these symptoms are unlike the symptoms of other allergies, but, rather, may include the following: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C000"/>
                </a:solidFill>
              </a:rPr>
              <a:t>Colic</a:t>
            </a:r>
            <a:r>
              <a:rPr lang="en-US" sz="2400" dirty="0" smtClean="0"/>
              <a:t> (fussy baby) 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Blood</a:t>
            </a:r>
            <a:r>
              <a:rPr lang="en-US" sz="2400" dirty="0" smtClean="0"/>
              <a:t> in your child's stool 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Poor growth 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396293" name="Picture 5" descr="MCj033605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072063"/>
            <a:ext cx="156845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food allergies diagnosed?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Physician</a:t>
            </a:r>
          </a:p>
          <a:p>
            <a:r>
              <a:rPr lang="en-US"/>
              <a:t>Medical history, physical exam</a:t>
            </a:r>
          </a:p>
          <a:p>
            <a:r>
              <a:rPr lang="en-US"/>
              <a:t>Skin test</a:t>
            </a:r>
          </a:p>
          <a:p>
            <a:r>
              <a:rPr lang="en-US"/>
              <a:t>Lab tests</a:t>
            </a:r>
          </a:p>
          <a:p>
            <a:r>
              <a:rPr lang="en-US"/>
              <a:t>Oral food challenge</a:t>
            </a:r>
          </a:p>
          <a:p>
            <a:r>
              <a:rPr lang="en-US"/>
              <a:t>Elimination diet</a:t>
            </a:r>
          </a:p>
          <a:p>
            <a:r>
              <a:rPr lang="en-US"/>
              <a:t>Double-blind food challenge</a:t>
            </a:r>
          </a:p>
        </p:txBody>
      </p:sp>
      <p:pic>
        <p:nvPicPr>
          <p:cNvPr id="397316" name="Picture 4" descr="MCj040424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0"/>
            <a:ext cx="1695450" cy="182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Food Allergies 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802187"/>
          </a:xfrm>
        </p:spPr>
        <p:txBody>
          <a:bodyPr/>
          <a:lstStyle/>
          <a:p>
            <a:pPr algn="just"/>
            <a:r>
              <a:rPr lang="en-US" sz="2000" dirty="0" smtClean="0"/>
              <a:t>The development of food allergies cannot be prevented, but can often be delayed in infants by following these recommendations: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If possible, breastfeed your infant for the first six months. 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Do not give solid foods until your child is 6 months of age or older. 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Continue to breastfeed whilst introducing complementary foods.</a:t>
            </a:r>
          </a:p>
          <a:p>
            <a:pPr algn="just"/>
            <a:endParaRPr lang="fa-I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Prevention of Food Allergy in Clinical Practice</a:t>
            </a:r>
            <a:endParaRPr lang="en-US" sz="3200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421187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n-CA" sz="2400" dirty="0" smtClean="0">
                <a:solidFill>
                  <a:schemeClr val="hlink"/>
                </a:solidFill>
              </a:rPr>
              <a:t>Significant change</a:t>
            </a:r>
            <a:r>
              <a:rPr lang="en-CA" sz="2400" dirty="0" smtClean="0"/>
              <a:t> in directives within the past 5 years: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CA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CA" sz="2400" dirty="0" smtClean="0"/>
              <a:t>Previously: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CA" sz="2400" dirty="0" smtClean="0"/>
              <a:t>		Avoidance of allergen to </a:t>
            </a:r>
            <a:r>
              <a:rPr lang="en-CA" sz="2400" dirty="0" smtClean="0">
                <a:solidFill>
                  <a:schemeClr val="hlink"/>
                </a:solidFill>
              </a:rPr>
              <a:t>prevent 	sensitization</a:t>
            </a:r>
            <a:r>
              <a:rPr lang="en-CA" sz="2400" dirty="0" smtClean="0"/>
              <a:t> (allergen-specific </a:t>
            </a:r>
            <a:r>
              <a:rPr lang="en-CA" sz="2400" dirty="0" err="1" smtClean="0"/>
              <a:t>IgE</a:t>
            </a:r>
            <a:r>
              <a:rPr lang="en-CA" sz="2400" dirty="0" smtClean="0"/>
              <a:t>).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CA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CA" sz="2400" dirty="0" smtClean="0"/>
              <a:t>Current: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CA" sz="2400" dirty="0" smtClean="0"/>
              <a:t>		Active stimulation of the immature 	immune system to </a:t>
            </a:r>
            <a:r>
              <a:rPr lang="en-CA" sz="2400" dirty="0" smtClean="0">
                <a:solidFill>
                  <a:schemeClr val="hlink"/>
                </a:solidFill>
              </a:rPr>
              <a:t>induce tolerance</a:t>
            </a:r>
            <a:r>
              <a:rPr lang="en-CA" sz="2400" dirty="0" smtClean="0"/>
              <a:t> of 	antigens in food.</a:t>
            </a:r>
            <a:endParaRPr lang="en-CA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CA" sz="24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Significance in Practice</a:t>
            </a:r>
            <a:endParaRPr lang="en-US" sz="3200" dirty="0" smtClean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0401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2400" dirty="0" smtClean="0"/>
              <a:t>Food proteins demonstrated to cross the placenta and can be detected in amniotic fluid.</a:t>
            </a:r>
          </a:p>
          <a:p>
            <a:pPr algn="just" eaLnBrk="1" hangingPunct="1">
              <a:defRPr/>
            </a:pPr>
            <a:endParaRPr lang="en-GB" sz="2400" dirty="0" smtClean="0"/>
          </a:p>
          <a:p>
            <a:pPr algn="just" eaLnBrk="1" hangingPunct="1">
              <a:defRPr/>
            </a:pPr>
            <a:r>
              <a:rPr lang="en-GB" sz="2400" dirty="0" smtClean="0"/>
              <a:t>Exposure to small quantities of food antigens from mother’s diet thought to </a:t>
            </a:r>
            <a:r>
              <a:rPr lang="en-GB" sz="2400" dirty="0" err="1" smtClean="0">
                <a:solidFill>
                  <a:schemeClr val="hlink"/>
                </a:solidFill>
              </a:rPr>
              <a:t>tolerize</a:t>
            </a:r>
            <a:r>
              <a:rPr lang="en-GB" sz="2400" dirty="0" smtClean="0">
                <a:solidFill>
                  <a:schemeClr val="hlink"/>
                </a:solidFill>
              </a:rPr>
              <a:t> the </a:t>
            </a:r>
            <a:r>
              <a:rPr lang="en-GB" sz="2400" dirty="0" err="1" smtClean="0">
                <a:solidFill>
                  <a:schemeClr val="hlink"/>
                </a:solidFill>
              </a:rPr>
              <a:t>fetus</a:t>
            </a:r>
            <a:r>
              <a:rPr lang="en-GB" sz="2400" dirty="0" smtClean="0"/>
              <a:t>, by means of </a:t>
            </a:r>
            <a:r>
              <a:rPr lang="en-GB" sz="2400" b="1" dirty="0" smtClean="0">
                <a:solidFill>
                  <a:srgbClr val="FFC000"/>
                </a:solidFill>
              </a:rPr>
              <a:t>IgG1</a:t>
            </a:r>
            <a:r>
              <a:rPr lang="en-GB" sz="2400" dirty="0" smtClean="0"/>
              <a:t> and </a:t>
            </a:r>
            <a:r>
              <a:rPr lang="en-GB" sz="2400" b="1" dirty="0" smtClean="0">
                <a:solidFill>
                  <a:srgbClr val="FFC000"/>
                </a:solidFill>
              </a:rPr>
              <a:t>IgG3</a:t>
            </a:r>
            <a:r>
              <a:rPr lang="en-GB" sz="2400" dirty="0" smtClean="0"/>
              <a:t>, within a “protected environment”. </a:t>
            </a:r>
          </a:p>
          <a:p>
            <a:pPr algn="just" eaLnBrk="1" hangingPunct="1">
              <a:defRPr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Topics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is a food allergy?</a:t>
            </a:r>
          </a:p>
          <a:p>
            <a:pPr>
              <a:lnSpc>
                <a:spcPct val="90000"/>
              </a:lnSpc>
            </a:pPr>
            <a:r>
              <a:rPr lang="en-US" dirty="0"/>
              <a:t>Who gets a food allergy?</a:t>
            </a:r>
          </a:p>
          <a:p>
            <a:pPr>
              <a:lnSpc>
                <a:spcPct val="90000"/>
              </a:lnSpc>
            </a:pPr>
            <a:r>
              <a:rPr lang="en-US" dirty="0"/>
              <a:t>Most common food allergies</a:t>
            </a:r>
          </a:p>
          <a:p>
            <a:pPr>
              <a:lnSpc>
                <a:spcPct val="90000"/>
              </a:lnSpc>
            </a:pPr>
            <a:r>
              <a:rPr lang="en-US" dirty="0"/>
              <a:t>Symptoms</a:t>
            </a:r>
          </a:p>
          <a:p>
            <a:pPr>
              <a:lnSpc>
                <a:spcPct val="90000"/>
              </a:lnSpc>
            </a:pPr>
            <a:r>
              <a:rPr lang="en-US" dirty="0"/>
              <a:t>How is it diagnosed?</a:t>
            </a:r>
          </a:p>
          <a:p>
            <a:pPr>
              <a:lnSpc>
                <a:spcPct val="90000"/>
              </a:lnSpc>
            </a:pPr>
            <a:r>
              <a:rPr lang="en-US" dirty="0"/>
              <a:t>How can you avoid food allergies?</a:t>
            </a:r>
          </a:p>
          <a:p>
            <a:pPr>
              <a:lnSpc>
                <a:spcPct val="90000"/>
              </a:lnSpc>
            </a:pPr>
            <a:r>
              <a:rPr lang="en-US" dirty="0"/>
              <a:t>Tips to prevent </a:t>
            </a:r>
            <a:r>
              <a:rPr lang="en-US" dirty="0" smtClean="0"/>
              <a:t>allergies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of 200</a:t>
            </a:r>
            <a:r>
              <a:rPr lang="en-US" sz="2000" dirty="0" smtClean="0"/>
              <a:t>8</a:t>
            </a:r>
            <a:r>
              <a:rPr lang="en-US" sz="2400" dirty="0" smtClean="0"/>
              <a:t> AAP Guidelines for Allergy Management </a:t>
            </a:r>
            <a:r>
              <a:rPr lang="en-US" sz="1800" dirty="0" smtClean="0"/>
              <a:t>[Greer et al 2008]</a:t>
            </a:r>
            <a:endParaRPr lang="en-US" sz="2400" dirty="0" smtClean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0401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There is no convincing evidence that women who avoid highly allergenic foods, or other foods during pregnancy and breast-feeding lower their child’s risk of allergies.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For high-risk for allergy infants (one first-degree relative with established allergy), exclusive breast-feeding for at least 4 months prevents or delays the occurrence of atopic dermatitis (eczema), cow’s milk allergy, and wheezing in early childhood.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algn="just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algn="just" eaLnBrk="1" hangingPunct="1">
              <a:defRPr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of 200</a:t>
            </a:r>
            <a:r>
              <a:rPr lang="en-US" sz="2000" dirty="0" smtClean="0"/>
              <a:t>8</a:t>
            </a:r>
            <a:r>
              <a:rPr lang="en-US" sz="2400" dirty="0" smtClean="0"/>
              <a:t> AAP Guidelines </a:t>
            </a:r>
            <a:r>
              <a:rPr lang="en-US" sz="1800" dirty="0" smtClean="0"/>
              <a:t>continued</a:t>
            </a:r>
            <a:endParaRPr lang="en-US" sz="2400" dirty="0" smtClean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0401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In infants at high risk for allergy who are not exclusively breast-fed for 4-6 months there is modest evidence that the onset of atopic disease (allergy), especially eczema,  may be delayed or prevented by the use of </a:t>
            </a:r>
            <a:r>
              <a:rPr lang="en-US" sz="2000" dirty="0" smtClean="0">
                <a:solidFill>
                  <a:srgbClr val="FF0000"/>
                </a:solidFill>
              </a:rPr>
              <a:t>hydrolyzed formulas</a:t>
            </a:r>
            <a:r>
              <a:rPr lang="en-US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There is no good evidence that </a:t>
            </a:r>
            <a:r>
              <a:rPr lang="en-US" sz="2000" dirty="0" smtClean="0">
                <a:solidFill>
                  <a:srgbClr val="FF0000"/>
                </a:solidFill>
              </a:rPr>
              <a:t>soy-based</a:t>
            </a:r>
            <a:r>
              <a:rPr lang="en-US" sz="2000" dirty="0" smtClean="0"/>
              <a:t> infant formulas have any preventive effect on the development of allergy.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Infant Formulae for the Allergic Baby</a:t>
            </a:r>
            <a:br>
              <a:rPr lang="en-US" sz="2400" dirty="0" smtClean="0"/>
            </a:br>
            <a:r>
              <a:rPr lang="en-US" sz="1800" dirty="0" smtClean="0"/>
              <a:t>Current Recommendations</a:t>
            </a:r>
            <a:endParaRPr lang="en-US" sz="2400" dirty="0" smtClean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0401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dirty="0" smtClean="0"/>
              <a:t>Cow’s milk based formula if there are no signs of milk allergy.</a:t>
            </a:r>
          </a:p>
          <a:p>
            <a:pPr algn="just" eaLnBrk="1" hangingPunct="1">
              <a:buNone/>
              <a:defRPr/>
            </a:pPr>
            <a:endParaRPr lang="en-US" sz="2000" dirty="0" smtClean="0"/>
          </a:p>
          <a:p>
            <a:pPr algn="just" eaLnBrk="1" hangingPunct="1">
              <a:defRPr/>
            </a:pPr>
            <a:r>
              <a:rPr lang="en-US" sz="2000" dirty="0" smtClean="0"/>
              <a:t>Partially </a:t>
            </a:r>
            <a:r>
              <a:rPr lang="en-US" sz="2000" dirty="0" err="1" smtClean="0"/>
              <a:t>hydrolysed</a:t>
            </a:r>
            <a:r>
              <a:rPr lang="en-US" sz="2000" dirty="0" smtClean="0"/>
              <a:t> (</a:t>
            </a:r>
            <a:r>
              <a:rPr lang="en-US" sz="2000" dirty="0" err="1" smtClean="0"/>
              <a:t>pHF</a:t>
            </a:r>
            <a:r>
              <a:rPr lang="en-US" sz="2000" dirty="0" smtClean="0"/>
              <a:t>) whey-based formula if there are no signs of milk allergy in high risk for allergy group.</a:t>
            </a:r>
          </a:p>
          <a:p>
            <a:pPr algn="just" eaLnBrk="1" hangingPunct="1">
              <a:buNone/>
              <a:defRPr/>
            </a:pPr>
            <a:endParaRPr lang="en-US" sz="2000" dirty="0" smtClean="0"/>
          </a:p>
          <a:p>
            <a:pPr algn="just" eaLnBrk="1" hangingPunct="1">
              <a:defRPr/>
            </a:pPr>
            <a:r>
              <a:rPr lang="en-US" sz="2000" dirty="0" smtClean="0"/>
              <a:t>Extensively </a:t>
            </a:r>
            <a:r>
              <a:rPr lang="en-US" sz="2000" dirty="0" err="1" smtClean="0"/>
              <a:t>hydrolysed</a:t>
            </a:r>
            <a:r>
              <a:rPr lang="en-US" sz="2000" dirty="0" smtClean="0"/>
              <a:t> (</a:t>
            </a:r>
            <a:r>
              <a:rPr lang="en-US" sz="2000" dirty="0" err="1" smtClean="0"/>
              <a:t>eHF</a:t>
            </a:r>
            <a:r>
              <a:rPr lang="en-US" sz="2000" dirty="0" smtClean="0"/>
              <a:t>) casein based formula if milk allergy is proven.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0" y="56388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Greer et al AAP 2008</a:t>
            </a:r>
          </a:p>
          <a:p>
            <a:r>
              <a:rPr lang="en-US" sz="1400" dirty="0" smtClean="0"/>
              <a:t>Von Berg et al 2007</a:t>
            </a:r>
            <a:endParaRPr lang="en-US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Recommendations for Introduction of Solids to High Risk for Allergy Infants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0401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Little evidence that delaying the introduction of complementary foods beyond 4-6 months of age prevents allergy.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Foods should be introduced one at a time in small amounts.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Mixed foods containing various potential food allergens should not be given unless tolerance to each ingredient has been assessed.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Wait on foods with common allergens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Cow milk – </a:t>
            </a:r>
            <a:r>
              <a:rPr lang="en-US" sz="1800" dirty="0" smtClean="0">
                <a:solidFill>
                  <a:srgbClr val="FF0000"/>
                </a:solidFill>
              </a:rPr>
              <a:t>age 1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Eggs –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age 2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Peanuts, nuts or fish – </a:t>
            </a:r>
            <a:r>
              <a:rPr lang="en-US" sz="1800" dirty="0" smtClean="0">
                <a:solidFill>
                  <a:srgbClr val="00B0F0"/>
                </a:solidFill>
              </a:rPr>
              <a:t>age 3</a:t>
            </a:r>
            <a:r>
              <a:rPr lang="en-US" sz="1800" dirty="0" smtClean="0"/>
              <a:t> or after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Introduction of Peanuts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Directives from pediatric societies (1998 - 2007) recommended avoidance of peanuts by mothers during pregnancy and lactation, and delaying introduction of peanuts until after 2 or even 3 years of age.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Research indicates that incidence of peanut allergy in children rose dramatically in the years following release of these directives.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000" dirty="0" smtClean="0"/>
              <a:t>Recent research suggests: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800" dirty="0" smtClean="0"/>
              <a:t>Avoidance of peanuts reduced development of tolerance.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800" dirty="0" smtClean="0"/>
              <a:t>Early exposure leads to reduced incidence of peanut allergy.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Introduction of Fish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5257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dirty="0" smtClean="0"/>
              <a:t>Historically, fish consumption during infancy was considered to be a risk factor for allergy.</a:t>
            </a:r>
          </a:p>
          <a:p>
            <a:pPr algn="just" eaLnBrk="1" hangingPunct="1">
              <a:defRPr/>
            </a:pPr>
            <a:endParaRPr lang="en-US" sz="2000" dirty="0" smtClean="0"/>
          </a:p>
          <a:p>
            <a:pPr algn="just" eaLnBrk="1" hangingPunct="1">
              <a:defRPr/>
            </a:pPr>
            <a:r>
              <a:rPr lang="en-US" sz="2000" dirty="0" smtClean="0"/>
              <a:t>Recent research indicates otherwise:</a:t>
            </a:r>
          </a:p>
          <a:p>
            <a:pPr algn="just" eaLnBrk="1" hangingPunct="1">
              <a:buNone/>
              <a:defRPr/>
            </a:pPr>
            <a:endParaRPr lang="en-US" sz="2000" dirty="0" smtClean="0"/>
          </a:p>
          <a:p>
            <a:pPr lvl="1" algn="just" eaLnBrk="1" hangingPunct="1">
              <a:defRPr/>
            </a:pPr>
            <a:r>
              <a:rPr lang="en-US" sz="1800" dirty="0" smtClean="0"/>
              <a:t>Regular fish consumption during the first year of life associated with a reduced risk for allergic disease by age 4 years (n=4089)</a:t>
            </a:r>
            <a:r>
              <a:rPr lang="en-US" sz="1800" baseline="30000" dirty="0" smtClean="0"/>
              <a:t>1</a:t>
            </a:r>
          </a:p>
          <a:p>
            <a:pPr lvl="1" algn="just" eaLnBrk="1" hangingPunct="1">
              <a:defRPr/>
            </a:pPr>
            <a:endParaRPr lang="en-US" sz="1800" baseline="30000" dirty="0" smtClean="0"/>
          </a:p>
          <a:p>
            <a:pPr lvl="1" algn="just" eaLnBrk="1" hangingPunct="1">
              <a:defRPr/>
            </a:pPr>
            <a:r>
              <a:rPr lang="en-US" sz="1800" dirty="0" smtClean="0"/>
              <a:t>Babies of mothers who frequently consumed fish (2-3 times per week or more) during pregnancy had one third less food sensitivities than those whose mothers did not consume fish during pregnancy</a:t>
            </a:r>
            <a:r>
              <a:rPr lang="en-US" sz="1800" baseline="30000" dirty="0" smtClean="0"/>
              <a:t>2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1200" baseline="30000" dirty="0" smtClean="0"/>
              <a:t>1</a:t>
            </a:r>
            <a:r>
              <a:rPr lang="en-US" sz="1200" dirty="0" smtClean="0"/>
              <a:t>Kull  et al 2006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200" baseline="30000" dirty="0" smtClean="0"/>
              <a:t>2</a:t>
            </a:r>
            <a:r>
              <a:rPr lang="en-US" sz="1200" dirty="0" smtClean="0"/>
              <a:t>Calvani et al 2006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Probiotics</a:t>
            </a:r>
            <a:r>
              <a:rPr lang="en-US" sz="3200" dirty="0" smtClean="0"/>
              <a:t> and Allergy Prevention</a:t>
            </a:r>
            <a:endParaRPr lang="en-US" sz="32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7213"/>
            <a:ext cx="74644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err="1" smtClean="0"/>
              <a:t>Probiotics</a:t>
            </a:r>
            <a:r>
              <a:rPr lang="en-US" sz="1800" dirty="0" smtClean="0"/>
              <a:t> and </a:t>
            </a:r>
            <a:r>
              <a:rPr lang="en-US" sz="1800" dirty="0" err="1" smtClean="0"/>
              <a:t>prebiotics</a:t>
            </a:r>
            <a:r>
              <a:rPr lang="en-US" sz="1800" dirty="0" smtClean="0"/>
              <a:t> may change the colonic </a:t>
            </a:r>
            <a:r>
              <a:rPr lang="en-US" sz="1800" dirty="0" err="1" smtClean="0"/>
              <a:t>microflora</a:t>
            </a:r>
            <a:r>
              <a:rPr lang="en-US" sz="1800" dirty="0" smtClean="0"/>
              <a:t> of the neonate.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Theory: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800" dirty="0" smtClean="0"/>
              <a:t>Non-allergic children have a predominance of lactobacilli and </a:t>
            </a:r>
            <a:r>
              <a:rPr lang="en-US" sz="1800" dirty="0" err="1" smtClean="0"/>
              <a:t>bifidobacteria</a:t>
            </a:r>
            <a:r>
              <a:rPr lang="en-US" sz="1800" dirty="0" smtClean="0"/>
              <a:t>.</a:t>
            </a:r>
          </a:p>
          <a:p>
            <a:pPr lvl="1" algn="just" eaLnBrk="1" hangingPunct="1">
              <a:lnSpc>
                <a:spcPct val="90000"/>
              </a:lnSpc>
              <a:buNone/>
              <a:defRPr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Atopic children </a:t>
            </a:r>
            <a:r>
              <a:rPr lang="en-US" sz="1800" dirty="0" smtClean="0"/>
              <a:t>tend to have more </a:t>
            </a:r>
            <a:r>
              <a:rPr lang="en-US" sz="1800" dirty="0" smtClean="0">
                <a:solidFill>
                  <a:srgbClr val="FF0000"/>
                </a:solidFill>
              </a:rPr>
              <a:t>clostridia</a:t>
            </a:r>
            <a:r>
              <a:rPr lang="en-US" sz="1800" dirty="0" smtClean="0"/>
              <a:t> and lower levels of </a:t>
            </a:r>
            <a:r>
              <a:rPr lang="en-US" sz="1800" dirty="0" err="1" smtClean="0"/>
              <a:t>bifidobacteria</a:t>
            </a:r>
            <a:r>
              <a:rPr lang="en-US" sz="1800" dirty="0" smtClean="0"/>
              <a:t>. </a:t>
            </a:r>
          </a:p>
          <a:p>
            <a:pPr lvl="1" algn="just" eaLnBrk="1" hangingPunct="1">
              <a:lnSpc>
                <a:spcPct val="90000"/>
              </a:lnSpc>
              <a:buNone/>
              <a:defRPr/>
            </a:pPr>
            <a:endParaRPr lang="en-US" sz="18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800" dirty="0" err="1" smtClean="0"/>
              <a:t>Probiotics</a:t>
            </a:r>
            <a:r>
              <a:rPr lang="en-US" sz="1800" dirty="0" smtClean="0"/>
              <a:t> could be used to change the “atopic” to a more “non-atopic flora”.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Status of </a:t>
            </a:r>
            <a:r>
              <a:rPr lang="en-US" sz="2800" dirty="0" err="1" smtClean="0"/>
              <a:t>Probiotics</a:t>
            </a:r>
            <a:r>
              <a:rPr lang="en-US" sz="2800" dirty="0" smtClean="0"/>
              <a:t> in Allergy Prevention</a:t>
            </a:r>
            <a:endParaRPr lang="en-US" sz="28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2000" dirty="0" smtClean="0"/>
              <a:t>Beneficial effects of </a:t>
            </a:r>
            <a:r>
              <a:rPr lang="en-US" sz="2000" dirty="0" err="1" smtClean="0"/>
              <a:t>probiotic</a:t>
            </a:r>
            <a:r>
              <a:rPr lang="en-US" sz="2000" dirty="0" smtClean="0"/>
              <a:t> therapy depends on:</a:t>
            </a:r>
          </a:p>
          <a:p>
            <a:pPr algn="just" eaLnBrk="1" hangingPunct="1">
              <a:buNone/>
              <a:defRPr/>
            </a:pPr>
            <a:endParaRPr lang="en-US" sz="2000" dirty="0" smtClean="0"/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Type</a:t>
            </a:r>
            <a:r>
              <a:rPr lang="en-US" sz="1800" dirty="0" smtClean="0"/>
              <a:t> of bacteria selected</a:t>
            </a:r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Dosage</a:t>
            </a:r>
            <a:r>
              <a:rPr lang="en-US" sz="1800" dirty="0" smtClean="0"/>
              <a:t> of the bacteria delivered to the digestive tract</a:t>
            </a:r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Method</a:t>
            </a:r>
            <a:r>
              <a:rPr lang="en-US" sz="1800" dirty="0" smtClean="0"/>
              <a:t> of delivery of the bacteria to the GI tract (in formulae; in cereals)</a:t>
            </a:r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Age</a:t>
            </a:r>
            <a:r>
              <a:rPr lang="en-US" sz="1800" dirty="0" smtClean="0"/>
              <a:t> of the individual</a:t>
            </a:r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Length</a:t>
            </a:r>
            <a:r>
              <a:rPr lang="en-US" sz="1800" dirty="0" smtClean="0"/>
              <a:t> of duration of delivery</a:t>
            </a:r>
          </a:p>
          <a:p>
            <a:pPr lvl="1" algn="just" eaLnBrk="1" hangingPunct="1">
              <a:buNone/>
              <a:defRPr/>
            </a:pPr>
            <a:endParaRPr lang="en-US" sz="1800" dirty="0" smtClean="0"/>
          </a:p>
          <a:p>
            <a:pPr algn="just" eaLnBrk="1" hangingPunct="1">
              <a:defRPr/>
            </a:pPr>
            <a:r>
              <a:rPr lang="en-US" sz="2000" dirty="0" smtClean="0"/>
              <a:t>Conclusion at the current state of research:</a:t>
            </a:r>
          </a:p>
          <a:p>
            <a:pPr lvl="1" algn="just" eaLnBrk="1" hangingPunct="1">
              <a:defRPr/>
            </a:pPr>
            <a:r>
              <a:rPr lang="en-US" sz="1800" dirty="0" err="1" smtClean="0"/>
              <a:t>Probiotics</a:t>
            </a:r>
            <a:r>
              <a:rPr lang="en-US" sz="1800" dirty="0" smtClean="0"/>
              <a:t> cannot be recommended generally for primary prevention of atopic disease</a:t>
            </a:r>
          </a:p>
          <a:p>
            <a:pPr lvl="1" algn="just" eaLnBrk="1" hangingPunct="1">
              <a:defRPr/>
            </a:pPr>
            <a:endParaRPr lang="en-US" sz="1800" dirty="0" smtClean="0"/>
          </a:p>
          <a:p>
            <a:pPr algn="just"/>
            <a:endParaRPr 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Take Home Message</a:t>
            </a:r>
            <a:endParaRPr lang="en-US" sz="28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200" dirty="0" smtClean="0"/>
              <a:t>Allergy prevention emphasizes inducing tolerance rather than avoiding sensitization.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200" dirty="0" smtClean="0"/>
              <a:t>Beginning of tolerance to foods may occur in </a:t>
            </a:r>
            <a:r>
              <a:rPr lang="en-US" sz="2200" dirty="0" err="1" smtClean="0"/>
              <a:t>utero</a:t>
            </a:r>
            <a:r>
              <a:rPr lang="en-US" sz="2200" dirty="0" smtClean="0"/>
              <a:t> or during breast-feeding.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200" dirty="0" smtClean="0"/>
              <a:t>Restriction of maternal diet to avoid highly allergenic foods during pregnancy or lactation is contraindicated.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200" dirty="0" smtClean="0"/>
              <a:t>Unless either mother or baby is allergic to them.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Take Home Message</a:t>
            </a:r>
            <a:endParaRPr lang="en-US" sz="28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2200" dirty="0" smtClean="0"/>
              <a:t>Management of established food allergy includes:</a:t>
            </a:r>
          </a:p>
          <a:p>
            <a:pPr algn="just" eaLnBrk="1" hangingPunct="1">
              <a:buNone/>
              <a:defRPr/>
            </a:pPr>
            <a:endParaRPr lang="en-US" sz="2200" dirty="0" smtClean="0"/>
          </a:p>
          <a:p>
            <a:pPr lvl="1" algn="just" eaLnBrk="1" hangingPunct="1">
              <a:defRPr/>
            </a:pPr>
            <a:r>
              <a:rPr lang="en-US" sz="2200" dirty="0" smtClean="0"/>
              <a:t> Accurate identification of the allergenic food(s).</a:t>
            </a:r>
          </a:p>
          <a:p>
            <a:pPr lvl="1" algn="just" eaLnBrk="1" hangingPunct="1">
              <a:defRPr/>
            </a:pPr>
            <a:r>
              <a:rPr lang="en-US" sz="2200" dirty="0" smtClean="0"/>
              <a:t>Careful avoidance of the food allergens– especially if there is any risk of anaphylaxis.</a:t>
            </a:r>
          </a:p>
          <a:p>
            <a:pPr lvl="1" algn="just" eaLnBrk="1" hangingPunct="1">
              <a:defRPr/>
            </a:pPr>
            <a:r>
              <a:rPr lang="en-US" sz="2200" dirty="0" smtClean="0"/>
              <a:t>Avoidance of unnecessary food restrictions.</a:t>
            </a:r>
          </a:p>
          <a:p>
            <a:pPr lvl="1" algn="just" eaLnBrk="1" hangingPunct="1">
              <a:defRPr/>
            </a:pPr>
            <a:endParaRPr lang="en-US" sz="2400" dirty="0" smtClean="0"/>
          </a:p>
          <a:p>
            <a:pPr algn="just"/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Food Allergy</a:t>
            </a:r>
            <a:r>
              <a:rPr lang="en-US" dirty="0"/>
              <a:t>?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2" y="1827213"/>
            <a:ext cx="7545388" cy="4114800"/>
          </a:xfrm>
        </p:spPr>
        <p:txBody>
          <a:bodyPr/>
          <a:lstStyle/>
          <a:p>
            <a:r>
              <a:rPr lang="en-US" dirty="0"/>
              <a:t>Immune system function</a:t>
            </a:r>
          </a:p>
          <a:p>
            <a:r>
              <a:rPr lang="en-US" dirty="0"/>
              <a:t>Super-sensitive</a:t>
            </a:r>
          </a:p>
          <a:p>
            <a:r>
              <a:rPr lang="en-US" dirty="0" smtClean="0"/>
              <a:t>Allergens (Usually the protein part)</a:t>
            </a:r>
            <a:endParaRPr lang="en-US" dirty="0"/>
          </a:p>
          <a:p>
            <a:r>
              <a:rPr lang="en-US" dirty="0" smtClean="0"/>
              <a:t>Allergens </a:t>
            </a:r>
            <a:r>
              <a:rPr lang="en-US" dirty="0"/>
              <a:t>react to antibodies</a:t>
            </a:r>
          </a:p>
          <a:p>
            <a:r>
              <a:rPr lang="en-US" dirty="0"/>
              <a:t>Release chemicals causing symptoms</a:t>
            </a:r>
          </a:p>
          <a:p>
            <a:endParaRPr lang="en-US" dirty="0"/>
          </a:p>
        </p:txBody>
      </p:sp>
      <p:pic>
        <p:nvPicPr>
          <p:cNvPr id="391172" name="Picture 4" descr="bd0758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105400"/>
            <a:ext cx="1809750" cy="1214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WordArt 4"/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6553200" cy="3048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Any 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0625" cy="1292225"/>
          </a:xfrm>
        </p:spPr>
        <p:txBody>
          <a:bodyPr/>
          <a:lstStyle/>
          <a:p>
            <a:pPr algn="just"/>
            <a:r>
              <a:rPr lang="en-US" sz="2800" dirty="0" smtClean="0"/>
              <a:t>What Is The Difference Between Food Allergy and Food Intolerance? 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Food allergy causes an immune system response, causing symptoms in your child that range from uncomfortable to life-threatening.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 Food intolerance does not affect the immune system, although some symptoms may be the same as in food allergy.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Intolerance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21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/>
              <a:t>More common than allergies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Food poisoning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Histamine toxicity (cheese, wine, fish)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Lactose intolerance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Food additives (MSG)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Gluten intolerance (small intestine)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Corn products</a:t>
            </a:r>
          </a:p>
          <a:p>
            <a:pPr>
              <a:lnSpc>
                <a:spcPct val="80000"/>
              </a:lnSpc>
            </a:pPr>
            <a:endParaRPr lang="en-US" sz="2500" dirty="0"/>
          </a:p>
        </p:txBody>
      </p:sp>
      <p:pic>
        <p:nvPicPr>
          <p:cNvPr id="408580" name="Picture 4" descr="MCj030419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91000"/>
            <a:ext cx="11747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0625" cy="1292225"/>
          </a:xfrm>
        </p:spPr>
        <p:txBody>
          <a:bodyPr/>
          <a:lstStyle/>
          <a:p>
            <a:pPr algn="just"/>
            <a:r>
              <a:rPr lang="en-US" sz="3200" dirty="0" smtClean="0"/>
              <a:t>What is the difference between food allergy and food intolerance?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</a:t>
            </a:r>
            <a:r>
              <a:rPr lang="en-US" sz="3200" dirty="0" smtClean="0"/>
              <a:t>Gets </a:t>
            </a:r>
            <a:r>
              <a:rPr lang="en-US" sz="3200" dirty="0"/>
              <a:t>a </a:t>
            </a:r>
            <a:r>
              <a:rPr lang="en-US" sz="3200" dirty="0" smtClean="0"/>
              <a:t>Food Allergy</a:t>
            </a:r>
            <a:r>
              <a:rPr lang="en-US" sz="3200" dirty="0"/>
              <a:t>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Prevalence of food allergy highest in infants and toddlers.</a:t>
            </a:r>
          </a:p>
          <a:p>
            <a:endParaRPr lang="en-US" sz="2400" dirty="0" smtClean="0"/>
          </a:p>
          <a:p>
            <a:r>
              <a:rPr lang="en-US" sz="2400" dirty="0" smtClean="0"/>
              <a:t>About </a:t>
            </a:r>
            <a:r>
              <a:rPr lang="en-US" sz="2400" dirty="0">
                <a:solidFill>
                  <a:srgbClr val="FF0000"/>
                </a:solidFill>
              </a:rPr>
              <a:t>3 to 8 </a:t>
            </a:r>
            <a:r>
              <a:rPr lang="en-US" sz="2400" dirty="0"/>
              <a:t>percent of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r>
              <a:rPr lang="en-US" sz="2400" dirty="0"/>
              <a:t> have </a:t>
            </a:r>
            <a:r>
              <a:rPr lang="en-US" sz="2400" dirty="0" smtClean="0"/>
              <a:t>food allergies.</a:t>
            </a:r>
          </a:p>
          <a:p>
            <a:endParaRPr lang="en-US" sz="2400" dirty="0"/>
          </a:p>
          <a:p>
            <a:r>
              <a:rPr lang="en-US" sz="2400" dirty="0" smtClean="0"/>
              <a:t>About </a:t>
            </a:r>
            <a:r>
              <a:rPr lang="en-US" sz="2400" dirty="0"/>
              <a:t>1 to 2 percent of </a:t>
            </a:r>
            <a:r>
              <a:rPr lang="en-US" sz="2400" dirty="0" smtClean="0"/>
              <a:t>adults.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</a:t>
            </a:r>
            <a:r>
              <a:rPr lang="en-US" sz="3200" dirty="0" smtClean="0"/>
              <a:t>Gets </a:t>
            </a:r>
            <a:r>
              <a:rPr lang="en-US" sz="3200" dirty="0"/>
              <a:t>a </a:t>
            </a:r>
            <a:r>
              <a:rPr lang="en-US" sz="3200" dirty="0" smtClean="0"/>
              <a:t>Food Allergy</a:t>
            </a:r>
            <a:r>
              <a:rPr lang="en-US" sz="3200" dirty="0"/>
              <a:t>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573587"/>
          </a:xfrm>
        </p:spPr>
        <p:txBody>
          <a:bodyPr/>
          <a:lstStyle/>
          <a:p>
            <a:pPr algn="just"/>
            <a:r>
              <a:rPr lang="en-US" sz="2000" dirty="0" smtClean="0"/>
              <a:t>It was previously thought that most children would "outgrow" their food allergies by 4 years of age; however, it is becoming apparent that this is not the case.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Only 11% of egg-allergic and 19% of milk-allergic children resolved their allergies by 4 years of age. However, almost 80% resolved these allergies by age 16. 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This is not true for </a:t>
            </a:r>
            <a:r>
              <a:rPr lang="en-US" sz="2000" dirty="0" smtClean="0">
                <a:solidFill>
                  <a:srgbClr val="FF0000"/>
                </a:solidFill>
              </a:rPr>
              <a:t>peanut allergy</a:t>
            </a:r>
            <a:r>
              <a:rPr lang="en-US" sz="2000" dirty="0" smtClean="0"/>
              <a:t>, which is considered a </a:t>
            </a:r>
            <a:r>
              <a:rPr lang="en-US" sz="2000" dirty="0" smtClean="0">
                <a:solidFill>
                  <a:srgbClr val="FF0000"/>
                </a:solidFill>
              </a:rPr>
              <a:t>persistent allergy </a:t>
            </a:r>
            <a:r>
              <a:rPr lang="en-US" sz="2000" dirty="0" smtClean="0"/>
              <a:t>lasting a lifetime for most children.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Most </a:t>
            </a:r>
            <a:r>
              <a:rPr lang="en-US" sz="3200" dirty="0" smtClean="0"/>
              <a:t>Common Food Allergies</a:t>
            </a:r>
            <a:endParaRPr lang="en-US" sz="3200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Milk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egg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peanuts</a:t>
            </a:r>
            <a:r>
              <a:rPr lang="en-US" sz="2400" dirty="0"/>
              <a:t>, wheat, soy, tree </a:t>
            </a:r>
            <a:r>
              <a:rPr lang="en-US" sz="2400" dirty="0" smtClean="0"/>
              <a:t>nuts</a:t>
            </a:r>
            <a:endParaRPr lang="en-US" sz="2400" dirty="0"/>
          </a:p>
          <a:p>
            <a:pPr lvl="1"/>
            <a:r>
              <a:rPr lang="en-US" sz="2400" dirty="0"/>
              <a:t>Most will outgrow eggs, milk, wheat, and </a:t>
            </a:r>
            <a:r>
              <a:rPr lang="en-US" sz="2400" dirty="0" smtClean="0"/>
              <a:t>soy</a:t>
            </a:r>
          </a:p>
          <a:p>
            <a:pPr lvl="1">
              <a:buNone/>
            </a:pPr>
            <a:endParaRPr lang="en-US" sz="2400" dirty="0"/>
          </a:p>
          <a:p>
            <a:r>
              <a:rPr lang="en-US" dirty="0"/>
              <a:t>Adults</a:t>
            </a:r>
          </a:p>
          <a:p>
            <a:pPr lvl="1"/>
            <a:r>
              <a:rPr lang="en-US" sz="2400" dirty="0"/>
              <a:t>Peanuts, tree nuts (almonds, walnuts), fish, shellfish (shrimp, lobster, crab), mollusks (oysters, clams, scallops)</a:t>
            </a:r>
          </a:p>
        </p:txBody>
      </p:sp>
      <p:pic>
        <p:nvPicPr>
          <p:cNvPr id="401412" name="Picture 4" descr="j0304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676400"/>
            <a:ext cx="909638" cy="695325"/>
          </a:xfrm>
          <a:prstGeom prst="rect">
            <a:avLst/>
          </a:prstGeom>
          <a:noFill/>
        </p:spPr>
      </p:pic>
      <p:pic>
        <p:nvPicPr>
          <p:cNvPr id="401413" name="Picture 5" descr="j03042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665537"/>
            <a:ext cx="503238" cy="90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 open house presentation">
  <a:themeElements>
    <a:clrScheme name="Class open house presentation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Class open house presentatio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open house presentation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open house presentation</Template>
  <TotalTime>1041</TotalTime>
  <Words>1411</Words>
  <Application>Microsoft PowerPoint</Application>
  <PresentationFormat>On-screen Show (4:3)</PresentationFormat>
  <Paragraphs>207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Class open house presentation</vt:lpstr>
      <vt:lpstr>Food Allergies</vt:lpstr>
      <vt:lpstr>Discussion Topics</vt:lpstr>
      <vt:lpstr>What Is a Food Allergy?</vt:lpstr>
      <vt:lpstr>What Is The Difference Between Food Allergy and Food Intolerance? </vt:lpstr>
      <vt:lpstr>Food Intolerance</vt:lpstr>
      <vt:lpstr>What is the difference between food allergy and food intolerance? </vt:lpstr>
      <vt:lpstr>Who Gets a Food Allergy?</vt:lpstr>
      <vt:lpstr>Who Gets a Food Allergy?</vt:lpstr>
      <vt:lpstr>Most Common Food Allergies</vt:lpstr>
      <vt:lpstr> If Allergic to One Food, Do You Have to Avoid Related Foods?</vt:lpstr>
      <vt:lpstr>Slide 11</vt:lpstr>
      <vt:lpstr>Symptoms of Food Allergies </vt:lpstr>
      <vt:lpstr>Symptoms</vt:lpstr>
      <vt:lpstr>Symptoms</vt:lpstr>
      <vt:lpstr>Milk and soy allergy symptoms  </vt:lpstr>
      <vt:lpstr>How are food allergies diagnosed?</vt:lpstr>
      <vt:lpstr>Prevention of Food Allergies </vt:lpstr>
      <vt:lpstr>Prevention of Food Allergy in Clinical Practice</vt:lpstr>
      <vt:lpstr>Significance in Practice</vt:lpstr>
      <vt:lpstr>Summary of 2008 AAP Guidelines for Allergy Management [Greer et al 2008]</vt:lpstr>
      <vt:lpstr>Summary of 2008 AAP Guidelines continued</vt:lpstr>
      <vt:lpstr>Infant Formulae for the Allergic Baby Current Recommendations</vt:lpstr>
      <vt:lpstr>Recommendations for Introduction of Solids to High Risk for Allergy Infants</vt:lpstr>
      <vt:lpstr>Introduction of Peanuts</vt:lpstr>
      <vt:lpstr>Introduction of Fish</vt:lpstr>
      <vt:lpstr>Probiotics and Allergy Prevention</vt:lpstr>
      <vt:lpstr>Current Status of Probiotics in Allergy Prevention</vt:lpstr>
      <vt:lpstr>Take Home Message</vt:lpstr>
      <vt:lpstr>Take Home Message</vt:lpstr>
      <vt:lpstr>Slide 30</vt:lpstr>
    </vt:vector>
  </TitlesOfParts>
  <Company>University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Allergies</dc:title>
  <dc:creator>University Extension</dc:creator>
  <cp:lastModifiedBy>MRT</cp:lastModifiedBy>
  <cp:revision>98</cp:revision>
  <cp:lastPrinted>1601-01-01T00:00:00Z</cp:lastPrinted>
  <dcterms:created xsi:type="dcterms:W3CDTF">2006-02-07T17:48:56Z</dcterms:created>
  <dcterms:modified xsi:type="dcterms:W3CDTF">2019-11-28T06:01:40Z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